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7" r:id="rId2"/>
    <p:sldId id="259" r:id="rId3"/>
    <p:sldId id="273" r:id="rId4"/>
    <p:sldId id="260" r:id="rId5"/>
    <p:sldId id="267" r:id="rId6"/>
    <p:sldId id="268" r:id="rId7"/>
    <p:sldId id="269" r:id="rId8"/>
    <p:sldId id="270" r:id="rId9"/>
    <p:sldId id="277" r:id="rId10"/>
    <p:sldId id="278" r:id="rId11"/>
    <p:sldId id="262" r:id="rId12"/>
    <p:sldId id="274" r:id="rId13"/>
    <p:sldId id="272" r:id="rId14"/>
    <p:sldId id="265" r:id="rId15"/>
    <p:sldId id="264" r:id="rId16"/>
    <p:sldId id="266" r:id="rId17"/>
  </p:sldIdLst>
  <p:sldSz cx="9144000" cy="6858000" type="screen4x3"/>
  <p:notesSz cx="6954838" cy="9240838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3D0CAA9F-B190-488E-AB2B-03E1A50F01FC}">
  <a:tblStyle styleId="{3D0CAA9F-B190-488E-AB2B-03E1A50F01FC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718" autoAdjust="0"/>
  </p:normalViewPr>
  <p:slideViewPr>
    <p:cSldViewPr>
      <p:cViewPr>
        <p:scale>
          <a:sx n="69" d="100"/>
          <a:sy n="69" d="100"/>
        </p:scale>
        <p:origin x="-546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13762" cy="46204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939466" y="0"/>
            <a:ext cx="3013762" cy="46204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68400" y="693737"/>
            <a:ext cx="4618037" cy="34639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95483" y="4389398"/>
            <a:ext cx="5563869" cy="41583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777192"/>
            <a:ext cx="3013762" cy="46204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939466" y="8777192"/>
            <a:ext cx="3013762" cy="46204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3738"/>
            <a:ext cx="4618038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95483" y="4389398"/>
            <a:ext cx="5563869" cy="4158377"/>
          </a:xfrm>
          <a:prstGeom prst="rect">
            <a:avLst/>
          </a:prstGeom>
          <a:noFill/>
          <a:ln>
            <a:noFill/>
          </a:ln>
        </p:spPr>
        <p:txBody>
          <a:bodyPr lIns="92525" tIns="46250" rIns="92525" bIns="4625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3939466" y="8777192"/>
            <a:ext cx="3013762" cy="462042"/>
          </a:xfrm>
          <a:prstGeom prst="rect">
            <a:avLst/>
          </a:prstGeom>
          <a:noFill/>
          <a:ln>
            <a:noFill/>
          </a:ln>
        </p:spPr>
        <p:txBody>
          <a:bodyPr lIns="92525" tIns="46250" rIns="92525" bIns="462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95483" y="4389398"/>
            <a:ext cx="5563869" cy="415837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3738"/>
            <a:ext cx="4618038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95483" y="4389398"/>
            <a:ext cx="5563869" cy="415837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3738"/>
            <a:ext cx="4618038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3738"/>
            <a:ext cx="4618038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95483" y="4389398"/>
            <a:ext cx="5563869" cy="4158377"/>
          </a:xfrm>
          <a:prstGeom prst="rect">
            <a:avLst/>
          </a:prstGeom>
          <a:noFill/>
          <a:ln>
            <a:noFill/>
          </a:ln>
        </p:spPr>
        <p:txBody>
          <a:bodyPr lIns="92525" tIns="46250" rIns="92525" bIns="4625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3939466" y="8777192"/>
            <a:ext cx="3013762" cy="462042"/>
          </a:xfrm>
          <a:prstGeom prst="rect">
            <a:avLst/>
          </a:prstGeom>
          <a:noFill/>
          <a:ln>
            <a:noFill/>
          </a:ln>
        </p:spPr>
        <p:txBody>
          <a:bodyPr lIns="92525" tIns="46250" rIns="92525" bIns="462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95483" y="4389398"/>
            <a:ext cx="5563869" cy="415837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3738"/>
            <a:ext cx="4618038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95483" y="4389398"/>
            <a:ext cx="5563869" cy="415837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3738"/>
            <a:ext cx="4618038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95483" y="4389398"/>
            <a:ext cx="5563869" cy="415837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3738"/>
            <a:ext cx="4618038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95483" y="4389398"/>
            <a:ext cx="5563869" cy="415837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3738"/>
            <a:ext cx="4618038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722375" y="2688335"/>
            <a:ext cx="7772400" cy="31089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buClr>
                <a:srgbClr val="000456"/>
              </a:buClr>
              <a:buFont typeface="Cantata One"/>
              <a:buNone/>
              <a:defRPr sz="6200" b="1" i="0" u="none" strike="noStrike" cap="none" baseline="0">
                <a:solidFill>
                  <a:srgbClr val="000456"/>
                </a:solidFill>
                <a:latin typeface="Cantata One"/>
                <a:ea typeface="Cantata One"/>
                <a:cs typeface="Cantata One"/>
                <a:sym typeface="Cantata One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722375" y="1133855"/>
            <a:ext cx="7772400" cy="1508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chemeClr val="accent1"/>
              </a:buClr>
              <a:buFont typeface="Verdana"/>
              <a:buNone/>
              <a:defRPr sz="2200" b="0" i="0" u="none" strike="noStrike" cap="none" baseline="0">
                <a:solidFill>
                  <a:srgbClr val="20225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ctr" rtl="0">
              <a:spcBef>
                <a:spcPts val="0"/>
              </a:spcBef>
              <a:buClr>
                <a:schemeClr val="accent2"/>
              </a:buClr>
              <a:buFont typeface="Verdana"/>
              <a:buNone/>
              <a:defRPr sz="22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ctr" rtl="0">
              <a:spcBef>
                <a:spcPts val="0"/>
              </a:spcBef>
              <a:buClr>
                <a:schemeClr val="accent3"/>
              </a:buClr>
              <a:buFont typeface="Verdana"/>
              <a:buNone/>
              <a:defRPr sz="2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ctr" rtl="0">
              <a:spcBef>
                <a:spcPts val="0"/>
              </a:spcBef>
              <a:buClr>
                <a:schemeClr val="accent4"/>
              </a:buClr>
              <a:buFont typeface="Verdana"/>
              <a:buNone/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ctr" rtl="0">
              <a:spcBef>
                <a:spcPts val="0"/>
              </a:spcBef>
              <a:buClr>
                <a:schemeClr val="accent5"/>
              </a:buClr>
              <a:buFont typeface="Verdana"/>
              <a:buNone/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ctr" rtl="0">
              <a:spcBef>
                <a:spcPts val="0"/>
              </a:spcBef>
              <a:buClr>
                <a:schemeClr val="accent6"/>
              </a:buClr>
              <a:buFont typeface="Verdana"/>
              <a:buNone/>
              <a:defRPr sz="1600" b="0" i="0" u="none" strike="noStrike" cap="none" baseline="0"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ctr" rtl="0">
              <a:spcBef>
                <a:spcPts val="0"/>
              </a:spcBef>
              <a:buClr>
                <a:schemeClr val="dk2"/>
              </a:buClr>
              <a:buFont typeface="Verdana"/>
              <a:buNone/>
              <a:defRPr sz="1600" b="0" i="0" u="none" strike="noStrike" cap="none" baseline="0"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ctr" rtl="0">
              <a:spcBef>
                <a:spcPts val="0"/>
              </a:spcBef>
              <a:buClr>
                <a:schemeClr val="accent2"/>
              </a:buClr>
              <a:buFont typeface="Verdana"/>
              <a:buNone/>
              <a:defRPr sz="1600" b="0" i="0" u="none" strike="noStrike" cap="none" baseline="0"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ctr" rtl="0">
              <a:spcBef>
                <a:spcPts val="0"/>
              </a:spcBef>
              <a:buClr>
                <a:schemeClr val="accent1"/>
              </a:buClr>
              <a:buFont typeface="Verdana"/>
              <a:buNone/>
              <a:defRPr sz="1400" b="0" i="0" u="none" strike="noStrike" cap="none" baseline="0"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214403"/>
            <a:ext cx="21335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rgbClr val="9496C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553200" y="6214403"/>
            <a:ext cx="21335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rgbClr val="9496C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214403"/>
            <a:ext cx="289560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000" b="0" i="0" u="none" strike="noStrike" cap="none" baseline="0">
                <a:solidFill>
                  <a:srgbClr val="9496C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rgbClr val="171C73"/>
              </a:buClr>
              <a:buFont typeface="Cantata One"/>
              <a:buNone/>
              <a:defRPr sz="5300" b="1" strike="noStrike" baseline="0">
                <a:solidFill>
                  <a:srgbClr val="171C73"/>
                </a:solidFill>
                <a:latin typeface="Cantata One"/>
                <a:ea typeface="Cantata One"/>
                <a:cs typeface="Cantata One"/>
                <a:sym typeface="Cantata One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indent="-193675" algn="l" rtl="0">
              <a:spcBef>
                <a:spcPts val="0"/>
              </a:spcBef>
              <a:buClr>
                <a:schemeClr val="accent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58952" indent="-155701" algn="l" rtl="0">
              <a:spcBef>
                <a:spcPts val="0"/>
              </a:spcBef>
              <a:buClr>
                <a:schemeClr val="accent2"/>
              </a:buClr>
              <a:buFont typeface="Arial"/>
              <a:buChar char="●"/>
              <a:defRPr sz="2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033272" indent="-156972" algn="l" rtl="0">
              <a:spcBef>
                <a:spcPts val="0"/>
              </a:spcBef>
              <a:buClr>
                <a:schemeClr val="accent3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298448" indent="-161797" algn="l" rtl="0">
              <a:spcBef>
                <a:spcPts val="0"/>
              </a:spcBef>
              <a:buClr>
                <a:schemeClr val="accent4"/>
              </a:buClr>
              <a:buFont typeface="Arial"/>
              <a:buChar char="●"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554480" indent="-163830" algn="l" rtl="0">
              <a:spcBef>
                <a:spcPts val="0"/>
              </a:spcBef>
              <a:buClr>
                <a:schemeClr val="accent5"/>
              </a:buClr>
              <a:buFont typeface="Arial"/>
              <a:buChar char="●"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1810512" indent="-175386" algn="l" rtl="0">
              <a:spcBef>
                <a:spcPts val="0"/>
              </a:spcBef>
              <a:buClr>
                <a:schemeClr val="accent6"/>
              </a:buClr>
              <a:buFont typeface="Arial"/>
              <a:buChar char="●"/>
              <a:defRPr sz="1600" baseline="0">
                <a:latin typeface="Verdana"/>
                <a:ea typeface="Verdana"/>
                <a:cs typeface="Verdana"/>
                <a:sym typeface="Verdana"/>
              </a:defRPr>
            </a:lvl6pPr>
            <a:lvl7pPr marL="2075688" indent="-173863" algn="l" rtl="0">
              <a:spcBef>
                <a:spcPts val="0"/>
              </a:spcBef>
              <a:buClr>
                <a:schemeClr val="dk2"/>
              </a:buClr>
              <a:buFont typeface="Arial"/>
              <a:buChar char="●"/>
              <a:defRPr sz="1600" baseline="0">
                <a:latin typeface="Verdana"/>
                <a:ea typeface="Verdana"/>
                <a:cs typeface="Verdana"/>
                <a:sym typeface="Verdana"/>
              </a:defRPr>
            </a:lvl7pPr>
            <a:lvl8pPr marL="2340864" indent="-172339" algn="l" rtl="0">
              <a:spcBef>
                <a:spcPts val="0"/>
              </a:spcBef>
              <a:buClr>
                <a:schemeClr val="accent2"/>
              </a:buClr>
              <a:buFont typeface="Arial"/>
              <a:buChar char="●"/>
              <a:defRPr sz="1600" baseline="0">
                <a:latin typeface="Verdana"/>
                <a:ea typeface="Verdana"/>
                <a:cs typeface="Verdana"/>
                <a:sym typeface="Verdana"/>
              </a:defRPr>
            </a:lvl8pPr>
            <a:lvl9pPr marL="2596896" indent="-180720" algn="l" rtl="0">
              <a:spcBef>
                <a:spcPts val="0"/>
              </a:spcBef>
              <a:buClr>
                <a:schemeClr val="accent1"/>
              </a:buClr>
              <a:buFont typeface="Arial"/>
              <a:buChar char="●"/>
              <a:defRPr sz="1400" baseline="0"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457200" y="6214403"/>
            <a:ext cx="21335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rgbClr val="9496C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3124200" y="6214403"/>
            <a:ext cx="289560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000" b="0" i="0" u="none" strike="noStrike" cap="none" baseline="0">
                <a:solidFill>
                  <a:srgbClr val="9496C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6553200" y="6214403"/>
            <a:ext cx="21335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rgbClr val="9496C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rgbClr val="171C73"/>
              </a:buClr>
              <a:buFont typeface="Cantata One"/>
              <a:buNone/>
              <a:defRPr sz="5300" b="1" strike="noStrike" baseline="0">
                <a:solidFill>
                  <a:srgbClr val="171C73"/>
                </a:solidFill>
                <a:latin typeface="Cantata One"/>
                <a:ea typeface="Cantata One"/>
                <a:cs typeface="Cantata One"/>
                <a:sym typeface="Cantata One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indent="-193675" algn="l" rtl="0">
              <a:spcBef>
                <a:spcPts val="0"/>
              </a:spcBef>
              <a:buClr>
                <a:schemeClr val="accent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58952" indent="-155701" algn="l" rtl="0">
              <a:spcBef>
                <a:spcPts val="0"/>
              </a:spcBef>
              <a:buClr>
                <a:schemeClr val="accent2"/>
              </a:buClr>
              <a:buFont typeface="Arial"/>
              <a:buChar char="●"/>
              <a:defRPr sz="2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033272" indent="-156972" algn="l" rtl="0">
              <a:spcBef>
                <a:spcPts val="0"/>
              </a:spcBef>
              <a:buClr>
                <a:schemeClr val="accent3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298448" indent="-161797" algn="l" rtl="0">
              <a:spcBef>
                <a:spcPts val="0"/>
              </a:spcBef>
              <a:buClr>
                <a:schemeClr val="accent4"/>
              </a:buClr>
              <a:buFont typeface="Arial"/>
              <a:buChar char="●"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554480" indent="-163830" algn="l" rtl="0">
              <a:spcBef>
                <a:spcPts val="0"/>
              </a:spcBef>
              <a:buClr>
                <a:schemeClr val="accent5"/>
              </a:buClr>
              <a:buFont typeface="Arial"/>
              <a:buChar char="●"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1810512" indent="-175386" algn="l" rtl="0">
              <a:spcBef>
                <a:spcPts val="0"/>
              </a:spcBef>
              <a:buClr>
                <a:schemeClr val="accent6"/>
              </a:buClr>
              <a:buFont typeface="Arial"/>
              <a:buChar char="●"/>
              <a:defRPr sz="1600" baseline="0">
                <a:latin typeface="Verdana"/>
                <a:ea typeface="Verdana"/>
                <a:cs typeface="Verdana"/>
                <a:sym typeface="Verdana"/>
              </a:defRPr>
            </a:lvl6pPr>
            <a:lvl7pPr marL="2075688" indent="-173863" algn="l" rtl="0">
              <a:spcBef>
                <a:spcPts val="0"/>
              </a:spcBef>
              <a:buClr>
                <a:schemeClr val="dk2"/>
              </a:buClr>
              <a:buFont typeface="Arial"/>
              <a:buChar char="●"/>
              <a:defRPr sz="1600" baseline="0">
                <a:latin typeface="Verdana"/>
                <a:ea typeface="Verdana"/>
                <a:cs typeface="Verdana"/>
                <a:sym typeface="Verdana"/>
              </a:defRPr>
            </a:lvl7pPr>
            <a:lvl8pPr marL="2340864" indent="-172339" algn="l" rtl="0">
              <a:spcBef>
                <a:spcPts val="0"/>
              </a:spcBef>
              <a:buClr>
                <a:schemeClr val="accent2"/>
              </a:buClr>
              <a:buFont typeface="Arial"/>
              <a:buChar char="●"/>
              <a:defRPr sz="1600" baseline="0">
                <a:latin typeface="Verdana"/>
                <a:ea typeface="Verdana"/>
                <a:cs typeface="Verdana"/>
                <a:sym typeface="Verdana"/>
              </a:defRPr>
            </a:lvl8pPr>
            <a:lvl9pPr marL="2596896" indent="-180720" algn="l" rtl="0">
              <a:spcBef>
                <a:spcPts val="0"/>
              </a:spcBef>
              <a:buClr>
                <a:schemeClr val="accent1"/>
              </a:buClr>
              <a:buFont typeface="Arial"/>
              <a:buChar char="●"/>
              <a:defRPr sz="1400" baseline="0"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214403"/>
            <a:ext cx="21335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rgbClr val="9496C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214403"/>
            <a:ext cx="289560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000" b="0" i="0" u="none" strike="noStrike" cap="none" baseline="0">
                <a:solidFill>
                  <a:srgbClr val="9496C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214403"/>
            <a:ext cx="21335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rgbClr val="9496C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gradFill>
          <a:gsLst>
            <a:gs pos="0">
              <a:srgbClr val="EAD862"/>
            </a:gs>
            <a:gs pos="40000">
              <a:srgbClr val="FFF4B5"/>
            </a:gs>
            <a:gs pos="50000">
              <a:srgbClr val="FFF5BA"/>
            </a:gs>
            <a:gs pos="52999">
              <a:srgbClr val="FFF5BA"/>
            </a:gs>
            <a:gs pos="62000">
              <a:srgbClr val="FFF4B5"/>
            </a:gs>
            <a:gs pos="100000">
              <a:srgbClr val="EAD862"/>
            </a:gs>
          </a:gsLst>
          <a:lin ang="5400000" scaled="0"/>
        </a:gra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690562" y="491695"/>
            <a:ext cx="7762875" cy="5874608"/>
          </a:xfrm>
          <a:prstGeom prst="roundRect">
            <a:avLst>
              <a:gd name="adj" fmla="val 2238"/>
            </a:avLst>
          </a:prstGeom>
          <a:gradFill>
            <a:gsLst>
              <a:gs pos="0">
                <a:srgbClr val="FFFFFF">
                  <a:alpha val="49803"/>
                </a:srgbClr>
              </a:gs>
              <a:gs pos="35000">
                <a:srgbClr val="FFFFFF">
                  <a:alpha val="86666"/>
                </a:srgbClr>
              </a:gs>
              <a:gs pos="50000">
                <a:srgbClr val="FFFFFF">
                  <a:alpha val="91764"/>
                </a:srgbClr>
              </a:gs>
              <a:gs pos="60000">
                <a:srgbClr val="FFFFFF">
                  <a:alpha val="88627"/>
                </a:srgbClr>
              </a:gs>
              <a:gs pos="100000">
                <a:srgbClr val="FFFFFF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777239" y="795995"/>
            <a:ext cx="7589519" cy="3112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rgbClr val="000456"/>
              </a:buClr>
              <a:buFont typeface="Cantata One"/>
              <a:buNone/>
              <a:defRPr sz="6200" b="1" cap="none">
                <a:solidFill>
                  <a:srgbClr val="000456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777239" y="3948551"/>
            <a:ext cx="7589519" cy="1509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indent="0" algn="ctr" rtl="0">
              <a:spcBef>
                <a:spcPts val="0"/>
              </a:spcBef>
              <a:buClr>
                <a:schemeClr val="dk2"/>
              </a:buClr>
              <a:buFont typeface="Verdana"/>
              <a:buNone/>
              <a:defRPr sz="2200" b="0">
                <a:solidFill>
                  <a:schemeClr val="dk2"/>
                </a:solidFill>
              </a:defRPr>
            </a:lvl1pPr>
            <a:lvl2pPr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 sz="1800">
                <a:solidFill>
                  <a:srgbClr val="888888"/>
                </a:solidFill>
              </a:defRPr>
            </a:lvl2pPr>
            <a:lvl3pPr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 sz="1600">
                <a:solidFill>
                  <a:srgbClr val="888888"/>
                </a:solidFill>
              </a:defRPr>
            </a:lvl3pPr>
            <a:lvl4pPr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 sz="1400">
                <a:solidFill>
                  <a:srgbClr val="888888"/>
                </a:solidFill>
              </a:defRPr>
            </a:lvl4pPr>
            <a:lvl5pPr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 sz="1400">
                <a:solidFill>
                  <a:srgbClr val="888888"/>
                </a:solidFill>
              </a:defRPr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762000" y="5958839"/>
            <a:ext cx="21335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rgbClr val="9496C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5958839"/>
            <a:ext cx="289560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000" b="0" i="0" u="none" strike="noStrike" cap="none" baseline="0">
                <a:solidFill>
                  <a:srgbClr val="9496C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248400" y="5958839"/>
            <a:ext cx="21335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rgbClr val="9496C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rgbClr val="171C73"/>
              </a:buClr>
              <a:buFont typeface="Cantata One"/>
              <a:buNone/>
              <a:defRPr sz="5300" b="1" strike="noStrike" baseline="0">
                <a:solidFill>
                  <a:srgbClr val="171C73"/>
                </a:solidFill>
                <a:latin typeface="Cantata One"/>
                <a:ea typeface="Cantata One"/>
                <a:cs typeface="Cantata One"/>
                <a:sym typeface="Cantata One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457200" y="6214403"/>
            <a:ext cx="21335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rgbClr val="9496C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3124200" y="6214403"/>
            <a:ext cx="289560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000" b="0" i="0" u="none" strike="noStrike" cap="none" baseline="0">
                <a:solidFill>
                  <a:srgbClr val="9496C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553200" y="6214403"/>
            <a:ext cx="21335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rgbClr val="9496C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 rot="-5400000">
            <a:off x="-1965960" y="2785402"/>
            <a:ext cx="576072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defRPr sz="35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ect">
            <a:avLst/>
          </a:prstGeom>
          <a:solidFill>
            <a:schemeClr val="lt1">
              <a:alpha val="54901"/>
            </a:schemeClr>
          </a:solidFill>
          <a:ln w="1270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indent="0" algn="l" rtl="0">
              <a:spcBef>
                <a:spcPts val="0"/>
              </a:spcBef>
              <a:buClr>
                <a:schemeClr val="dk1"/>
              </a:buClr>
              <a:buFont typeface="Verdana"/>
              <a:buNone/>
              <a:defRPr sz="1600" b="1" cap="small" baseline="0">
                <a:solidFill>
                  <a:schemeClr val="dk1"/>
                </a:solidFill>
              </a:defRPr>
            </a:lvl1pPr>
            <a:lvl2pPr marL="457200" indent="0" rtl="0">
              <a:spcBef>
                <a:spcPts val="0"/>
              </a:spcBef>
              <a:buFont typeface="Verdana"/>
              <a:buNone/>
              <a:defRPr sz="2000" b="1"/>
            </a:lvl2pPr>
            <a:lvl3pPr marL="914400" indent="0" rtl="0">
              <a:spcBef>
                <a:spcPts val="0"/>
              </a:spcBef>
              <a:buFont typeface="Verdana"/>
              <a:buNone/>
              <a:defRPr sz="1800" b="1"/>
            </a:lvl3pPr>
            <a:lvl4pPr marL="1371600" indent="0" rtl="0">
              <a:spcBef>
                <a:spcPts val="0"/>
              </a:spcBef>
              <a:buFont typeface="Verdana"/>
              <a:buNone/>
              <a:defRPr sz="1600" b="1"/>
            </a:lvl4pPr>
            <a:lvl5pPr marL="1828800" indent="0" rtl="0">
              <a:spcBef>
                <a:spcPts val="0"/>
              </a:spcBef>
              <a:buFont typeface="Verdana"/>
              <a:buNone/>
              <a:defRPr sz="1600" b="1"/>
            </a:lvl5pPr>
            <a:lvl6pPr marL="2286000" indent="0" rtl="0">
              <a:spcBef>
                <a:spcPts val="0"/>
              </a:spcBef>
              <a:buFont typeface="Verdana"/>
              <a:buNone/>
              <a:defRPr sz="1600" b="1"/>
            </a:lvl6pPr>
            <a:lvl7pPr marL="2743200" indent="0" rtl="0">
              <a:spcBef>
                <a:spcPts val="0"/>
              </a:spcBef>
              <a:buFont typeface="Verdana"/>
              <a:buNone/>
              <a:defRPr sz="1600" b="1"/>
            </a:lvl7pPr>
            <a:lvl8pPr marL="3200400" indent="0" rtl="0">
              <a:spcBef>
                <a:spcPts val="0"/>
              </a:spcBef>
              <a:buFont typeface="Verdana"/>
              <a:buNone/>
              <a:defRPr sz="1600" b="1"/>
            </a:lvl8pPr>
            <a:lvl9pPr marL="3657600" indent="0" rtl="0">
              <a:spcBef>
                <a:spcPts val="0"/>
              </a:spcBef>
              <a:buFont typeface="Verdana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1600200" y="1322362"/>
            <a:ext cx="3383280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000"/>
            </a:lvl1pPr>
            <a:lvl2pPr rtl="0">
              <a:spcBef>
                <a:spcPts val="0"/>
              </a:spcBef>
              <a:defRPr sz="19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5128846" y="547468"/>
            <a:ext cx="3383280" cy="639762"/>
          </a:xfrm>
          <a:prstGeom prst="rect">
            <a:avLst/>
          </a:prstGeom>
          <a:solidFill>
            <a:schemeClr val="lt1">
              <a:alpha val="54901"/>
            </a:schemeClr>
          </a:solidFill>
          <a:ln w="1270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indent="0" algn="l" rtl="0">
              <a:spcBef>
                <a:spcPts val="0"/>
              </a:spcBef>
              <a:buClr>
                <a:schemeClr val="dk1"/>
              </a:buClr>
              <a:buFont typeface="Verdana"/>
              <a:buNone/>
              <a:defRPr sz="1600" b="1" cap="small" baseline="0">
                <a:solidFill>
                  <a:schemeClr val="dk1"/>
                </a:solidFill>
              </a:defRPr>
            </a:lvl1pPr>
            <a:lvl2pPr marL="457200" indent="0" rtl="0">
              <a:spcBef>
                <a:spcPts val="0"/>
              </a:spcBef>
              <a:buFont typeface="Verdana"/>
              <a:buNone/>
              <a:defRPr sz="2000" b="1"/>
            </a:lvl2pPr>
            <a:lvl3pPr marL="914400" indent="0" rtl="0">
              <a:spcBef>
                <a:spcPts val="0"/>
              </a:spcBef>
              <a:buFont typeface="Verdana"/>
              <a:buNone/>
              <a:defRPr sz="1800" b="1"/>
            </a:lvl3pPr>
            <a:lvl4pPr marL="1371600" indent="0" rtl="0">
              <a:spcBef>
                <a:spcPts val="0"/>
              </a:spcBef>
              <a:buFont typeface="Verdana"/>
              <a:buNone/>
              <a:defRPr sz="1600" b="1"/>
            </a:lvl4pPr>
            <a:lvl5pPr marL="1828800" indent="0" rtl="0">
              <a:spcBef>
                <a:spcPts val="0"/>
              </a:spcBef>
              <a:buFont typeface="Verdana"/>
              <a:buNone/>
              <a:defRPr sz="1600" b="1"/>
            </a:lvl5pPr>
            <a:lvl6pPr marL="2286000" indent="0" rtl="0">
              <a:spcBef>
                <a:spcPts val="0"/>
              </a:spcBef>
              <a:buFont typeface="Verdana"/>
              <a:buNone/>
              <a:defRPr sz="1600" b="1"/>
            </a:lvl6pPr>
            <a:lvl7pPr marL="2743200" indent="0" rtl="0">
              <a:spcBef>
                <a:spcPts val="0"/>
              </a:spcBef>
              <a:buFont typeface="Verdana"/>
              <a:buNone/>
              <a:defRPr sz="1600" b="1"/>
            </a:lvl7pPr>
            <a:lvl8pPr marL="3200400" indent="0" rtl="0">
              <a:spcBef>
                <a:spcPts val="0"/>
              </a:spcBef>
              <a:buFont typeface="Verdana"/>
              <a:buNone/>
              <a:defRPr sz="1600" b="1"/>
            </a:lvl8pPr>
            <a:lvl9pPr marL="3657600" indent="0" rtl="0">
              <a:spcBef>
                <a:spcPts val="0"/>
              </a:spcBef>
              <a:buFont typeface="Verdana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4"/>
          </p:nvPr>
        </p:nvSpPr>
        <p:spPr>
          <a:xfrm>
            <a:off x="5128846" y="1322362"/>
            <a:ext cx="3383280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000"/>
            </a:lvl1pPr>
            <a:lvl2pPr rtl="0">
              <a:spcBef>
                <a:spcPts val="0"/>
              </a:spcBef>
              <a:defRPr sz="19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214403"/>
            <a:ext cx="21335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rgbClr val="9496C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214403"/>
            <a:ext cx="289560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000" b="0" i="0" u="none" strike="noStrike" cap="none" baseline="0">
                <a:solidFill>
                  <a:srgbClr val="9496C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214403"/>
            <a:ext cx="21335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rgbClr val="9496C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7200" y="6214403"/>
            <a:ext cx="21335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rgbClr val="9496C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124200" y="6214403"/>
            <a:ext cx="289560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000" b="0" i="0" u="none" strike="noStrike" cap="none" baseline="0">
                <a:solidFill>
                  <a:srgbClr val="9496C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553200" y="6214403"/>
            <a:ext cx="21335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rgbClr val="9496C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 rot="-5400000">
            <a:off x="-1828800" y="2888564"/>
            <a:ext cx="54863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800" b="1">
                <a:solidFill>
                  <a:schemeClr val="dk2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2590800" y="602566"/>
            <a:ext cx="59435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 rot="-5400000">
            <a:off x="-859302" y="2888566"/>
            <a:ext cx="54863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chemeClr val="dk1"/>
              </a:buClr>
              <a:buFont typeface="Verdana"/>
              <a:buNone/>
              <a:defRPr sz="1400">
                <a:solidFill>
                  <a:schemeClr val="dk1"/>
                </a:solidFill>
              </a:defRPr>
            </a:lvl1pPr>
            <a:lvl2pPr marL="457200" indent="0" rtl="0">
              <a:spcBef>
                <a:spcPts val="0"/>
              </a:spcBef>
              <a:buFont typeface="Verdana"/>
              <a:buNone/>
              <a:defRPr sz="1200"/>
            </a:lvl2pPr>
            <a:lvl3pPr marL="914400" indent="0" rtl="0">
              <a:spcBef>
                <a:spcPts val="0"/>
              </a:spcBef>
              <a:buFont typeface="Verdana"/>
              <a:buNone/>
              <a:defRPr sz="1000"/>
            </a:lvl3pPr>
            <a:lvl4pPr marL="1371600" indent="0" rtl="0">
              <a:spcBef>
                <a:spcPts val="0"/>
              </a:spcBef>
              <a:buFont typeface="Verdana"/>
              <a:buNone/>
              <a:defRPr sz="900"/>
            </a:lvl4pPr>
            <a:lvl5pPr marL="1828800" indent="0" rtl="0">
              <a:spcBef>
                <a:spcPts val="0"/>
              </a:spcBef>
              <a:buFont typeface="Verdana"/>
              <a:buNone/>
              <a:defRPr sz="900"/>
            </a:lvl5pPr>
            <a:lvl6pPr marL="2286000" indent="0" rtl="0">
              <a:spcBef>
                <a:spcPts val="0"/>
              </a:spcBef>
              <a:buFont typeface="Verdana"/>
              <a:buNone/>
              <a:defRPr sz="900"/>
            </a:lvl6pPr>
            <a:lvl7pPr marL="2743200" indent="0" rtl="0">
              <a:spcBef>
                <a:spcPts val="0"/>
              </a:spcBef>
              <a:buFont typeface="Verdana"/>
              <a:buNone/>
              <a:defRPr sz="900"/>
            </a:lvl7pPr>
            <a:lvl8pPr marL="3200400" indent="0" rtl="0">
              <a:spcBef>
                <a:spcPts val="0"/>
              </a:spcBef>
              <a:buFont typeface="Verdana"/>
              <a:buNone/>
              <a:defRPr sz="900"/>
            </a:lvl8pPr>
            <a:lvl9pPr marL="3657600" indent="0" rtl="0">
              <a:spcBef>
                <a:spcPts val="0"/>
              </a:spcBef>
              <a:buFont typeface="Verdana"/>
              <a:buNone/>
              <a:defRPr sz="9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457200" y="6214403"/>
            <a:ext cx="21335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rgbClr val="9496C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3124200" y="6214403"/>
            <a:ext cx="289560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000" b="0" i="0" u="none" strike="noStrike" cap="none" baseline="0">
                <a:solidFill>
                  <a:srgbClr val="9496C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6553200" y="6214403"/>
            <a:ext cx="21335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rgbClr val="9496C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4740812" y="794822"/>
            <a:ext cx="3960050" cy="5294375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5277728" y="3501742"/>
            <a:ext cx="3200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Font typeface="Cantata One"/>
              <a:buNone/>
              <a:defRPr sz="2600" b="1">
                <a:solidFill>
                  <a:schemeClr val="dk2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>
            <a:spLocks noGrp="1"/>
          </p:cNvSpPr>
          <p:nvPr>
            <p:ph type="pic" idx="2"/>
          </p:nvPr>
        </p:nvSpPr>
        <p:spPr>
          <a:xfrm>
            <a:off x="527537" y="821201"/>
            <a:ext cx="4550899" cy="5215596"/>
          </a:xfrm>
          <a:prstGeom prst="roundRect">
            <a:avLst>
              <a:gd name="adj" fmla="val 622"/>
            </a:avLst>
          </a:prstGeom>
          <a:solidFill>
            <a:srgbClr val="D8D8D8"/>
          </a:solidFill>
          <a:ln w="101600" cap="flat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dk1"/>
              </a:buClr>
              <a:buFont typeface="Verdana"/>
              <a:buNone/>
              <a:defRPr sz="32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5277728" y="1600200"/>
            <a:ext cx="3200399" cy="18253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rgbClr val="414141"/>
              </a:buClr>
              <a:buFont typeface="Verdana"/>
              <a:buNone/>
              <a:defRPr sz="1300">
                <a:solidFill>
                  <a:srgbClr val="414141"/>
                </a:solidFill>
              </a:defRPr>
            </a:lvl1pPr>
            <a:lvl2pPr marL="460375" marR="0" indent="-117475" rtl="0">
              <a:spcBef>
                <a:spcPts val="0"/>
              </a:spcBef>
              <a:buFont typeface="Verdana"/>
              <a:buNone/>
              <a:defRPr sz="1200"/>
            </a:lvl2pPr>
            <a:lvl3pPr marL="914400" marR="0" indent="-127000" rtl="0">
              <a:spcBef>
                <a:spcPts val="0"/>
              </a:spcBef>
              <a:buFont typeface="Verdana"/>
              <a:buNone/>
              <a:defRPr sz="1000"/>
            </a:lvl3pPr>
            <a:lvl4pPr marL="1316038" marR="0" indent="-122237" rtl="0">
              <a:spcBef>
                <a:spcPts val="0"/>
              </a:spcBef>
              <a:buFont typeface="Verdana"/>
              <a:buNone/>
              <a:defRPr sz="900"/>
            </a:lvl4pPr>
            <a:lvl5pPr marL="1711325" marR="0" indent="-123825" rtl="0">
              <a:spcBef>
                <a:spcPts val="0"/>
              </a:spcBef>
              <a:buFont typeface="Verdana"/>
              <a:buNone/>
              <a:defRPr sz="900"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214403"/>
            <a:ext cx="21335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rgbClr val="9496C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214403"/>
            <a:ext cx="289560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000" b="0" i="0" u="none" strike="noStrike" cap="none" baseline="0">
                <a:solidFill>
                  <a:srgbClr val="9496C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214403"/>
            <a:ext cx="21335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rgbClr val="9496C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rgbClr val="171C73"/>
              </a:buClr>
              <a:buFont typeface="Cantata One"/>
              <a:buNone/>
              <a:defRPr sz="5300" b="1" strike="noStrike" baseline="0">
                <a:solidFill>
                  <a:srgbClr val="171C73"/>
                </a:solidFill>
                <a:latin typeface="Cantata One"/>
                <a:ea typeface="Cantata One"/>
                <a:cs typeface="Cantata One"/>
                <a:sym typeface="Cantata One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indent="-193675" algn="l" rtl="0">
              <a:spcBef>
                <a:spcPts val="0"/>
              </a:spcBef>
              <a:buClr>
                <a:schemeClr val="accent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58952" indent="-155701" algn="l" rtl="0">
              <a:spcBef>
                <a:spcPts val="0"/>
              </a:spcBef>
              <a:buClr>
                <a:schemeClr val="accent2"/>
              </a:buClr>
              <a:buFont typeface="Arial"/>
              <a:buChar char="●"/>
              <a:defRPr sz="2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033272" indent="-156972" algn="l" rtl="0">
              <a:spcBef>
                <a:spcPts val="0"/>
              </a:spcBef>
              <a:buClr>
                <a:schemeClr val="accent3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298448" indent="-161797" algn="l" rtl="0">
              <a:spcBef>
                <a:spcPts val="0"/>
              </a:spcBef>
              <a:buClr>
                <a:schemeClr val="accent4"/>
              </a:buClr>
              <a:buFont typeface="Arial"/>
              <a:buChar char="●"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554480" indent="-163830" algn="l" rtl="0">
              <a:spcBef>
                <a:spcPts val="0"/>
              </a:spcBef>
              <a:buClr>
                <a:schemeClr val="accent5"/>
              </a:buClr>
              <a:buFont typeface="Arial"/>
              <a:buChar char="●"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1810512" indent="-175386" algn="l" rtl="0">
              <a:spcBef>
                <a:spcPts val="0"/>
              </a:spcBef>
              <a:buClr>
                <a:schemeClr val="accent6"/>
              </a:buClr>
              <a:buFont typeface="Arial"/>
              <a:buChar char="●"/>
              <a:defRPr sz="1600" baseline="0">
                <a:latin typeface="Verdana"/>
                <a:ea typeface="Verdana"/>
                <a:cs typeface="Verdana"/>
                <a:sym typeface="Verdana"/>
              </a:defRPr>
            </a:lvl6pPr>
            <a:lvl7pPr marL="2075688" indent="-173863" algn="l" rtl="0">
              <a:spcBef>
                <a:spcPts val="0"/>
              </a:spcBef>
              <a:buClr>
                <a:schemeClr val="dk2"/>
              </a:buClr>
              <a:buFont typeface="Arial"/>
              <a:buChar char="●"/>
              <a:defRPr sz="1600" baseline="0">
                <a:latin typeface="Verdana"/>
                <a:ea typeface="Verdana"/>
                <a:cs typeface="Verdana"/>
                <a:sym typeface="Verdana"/>
              </a:defRPr>
            </a:lvl7pPr>
            <a:lvl8pPr marL="2340864" indent="-172339" algn="l" rtl="0">
              <a:spcBef>
                <a:spcPts val="0"/>
              </a:spcBef>
              <a:buClr>
                <a:schemeClr val="accent2"/>
              </a:buClr>
              <a:buFont typeface="Arial"/>
              <a:buChar char="●"/>
              <a:defRPr sz="1600" baseline="0">
                <a:latin typeface="Verdana"/>
                <a:ea typeface="Verdana"/>
                <a:cs typeface="Verdana"/>
                <a:sym typeface="Verdana"/>
              </a:defRPr>
            </a:lvl8pPr>
            <a:lvl9pPr marL="2596896" indent="-180720" algn="l" rtl="0">
              <a:spcBef>
                <a:spcPts val="0"/>
              </a:spcBef>
              <a:buClr>
                <a:schemeClr val="accent1"/>
              </a:buClr>
              <a:buFont typeface="Arial"/>
              <a:buChar char="●"/>
              <a:defRPr sz="1400" baseline="0"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214403"/>
            <a:ext cx="21335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rgbClr val="9496C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214403"/>
            <a:ext cx="289560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000" b="0" i="0" u="none" strike="noStrike" cap="none" baseline="0">
                <a:solidFill>
                  <a:srgbClr val="9496C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214403"/>
            <a:ext cx="21335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rgbClr val="9496C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342900" y="228600"/>
            <a:ext cx="8458200" cy="6400799"/>
          </a:xfrm>
          <a:prstGeom prst="roundRect">
            <a:avLst>
              <a:gd name="adj" fmla="val 2238"/>
            </a:avLst>
          </a:prstGeom>
          <a:gradFill>
            <a:gsLst>
              <a:gs pos="0">
                <a:srgbClr val="FFFFFF">
                  <a:alpha val="49803"/>
                </a:srgbClr>
              </a:gs>
              <a:gs pos="35000">
                <a:srgbClr val="FFFFFF">
                  <a:alpha val="86666"/>
                </a:srgbClr>
              </a:gs>
              <a:gs pos="50000">
                <a:srgbClr val="FFFFFF">
                  <a:alpha val="91764"/>
                </a:srgbClr>
              </a:gs>
              <a:gs pos="60000">
                <a:srgbClr val="FFFFFF">
                  <a:alpha val="88627"/>
                </a:srgbClr>
              </a:gs>
              <a:gs pos="100000">
                <a:srgbClr val="FFFFFF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rgbClr val="171C73"/>
              </a:buClr>
              <a:buFont typeface="Cantata One"/>
              <a:buNone/>
              <a:defRPr sz="5300" b="1" i="0" u="none" strike="noStrike" cap="none" baseline="0">
                <a:solidFill>
                  <a:srgbClr val="171C73"/>
                </a:solidFill>
                <a:latin typeface="Cantata One"/>
                <a:ea typeface="Cantata One"/>
                <a:cs typeface="Cantata One"/>
                <a:sym typeface="Cantata One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marR="0" indent="-193675" algn="l" rtl="0">
              <a:spcBef>
                <a:spcPts val="0"/>
              </a:spcBef>
              <a:buClr>
                <a:schemeClr val="accent1"/>
              </a:buClr>
              <a:buFont typeface="Arial"/>
              <a:buChar char="●"/>
              <a:defRPr sz="2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58952" marR="0" indent="-155701" algn="l" rtl="0">
              <a:spcBef>
                <a:spcPts val="0"/>
              </a:spcBef>
              <a:buClr>
                <a:schemeClr val="accent2"/>
              </a:buClr>
              <a:buFont typeface="Arial"/>
              <a:buChar char="●"/>
              <a:defRPr sz="22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033272" marR="0" indent="-156972" algn="l" rtl="0">
              <a:spcBef>
                <a:spcPts val="0"/>
              </a:spcBef>
              <a:buClr>
                <a:schemeClr val="accent3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298448" marR="0" indent="-161797" algn="l" rtl="0">
              <a:spcBef>
                <a:spcPts val="0"/>
              </a:spcBef>
              <a:buClr>
                <a:schemeClr val="accent4"/>
              </a:buClr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554480" marR="0" indent="-163830" algn="l" rtl="0">
              <a:spcBef>
                <a:spcPts val="0"/>
              </a:spcBef>
              <a:buClr>
                <a:schemeClr val="accent5"/>
              </a:buClr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1810512" marR="0" indent="-175386" algn="l" rtl="0">
              <a:spcBef>
                <a:spcPts val="0"/>
              </a:spcBef>
              <a:buClr>
                <a:schemeClr val="accent6"/>
              </a:buClr>
              <a:buFont typeface="Arial"/>
              <a:buChar char="●"/>
              <a:defRPr sz="1600" b="0" i="0" u="none" strike="noStrike" cap="none" baseline="0">
                <a:latin typeface="Verdana"/>
                <a:ea typeface="Verdana"/>
                <a:cs typeface="Verdana"/>
                <a:sym typeface="Verdana"/>
              </a:defRPr>
            </a:lvl6pPr>
            <a:lvl7pPr marL="2075688" marR="0" indent="-173863" algn="l" rtl="0">
              <a:spcBef>
                <a:spcPts val="0"/>
              </a:spcBef>
              <a:buClr>
                <a:schemeClr val="dk2"/>
              </a:buClr>
              <a:buFont typeface="Arial"/>
              <a:buChar char="●"/>
              <a:defRPr sz="1600" b="0" i="0" u="none" strike="noStrike" cap="none" baseline="0">
                <a:latin typeface="Verdana"/>
                <a:ea typeface="Verdana"/>
                <a:cs typeface="Verdana"/>
                <a:sym typeface="Verdana"/>
              </a:defRPr>
            </a:lvl7pPr>
            <a:lvl8pPr marL="2340864" marR="0" indent="-172339" algn="l" rtl="0">
              <a:spcBef>
                <a:spcPts val="0"/>
              </a:spcBef>
              <a:buClr>
                <a:schemeClr val="accent2"/>
              </a:buClr>
              <a:buFont typeface="Arial"/>
              <a:buChar char="●"/>
              <a:defRPr sz="1600" b="0" i="0" u="none" strike="noStrike" cap="none" baseline="0">
                <a:latin typeface="Verdana"/>
                <a:ea typeface="Verdana"/>
                <a:cs typeface="Verdana"/>
                <a:sym typeface="Verdana"/>
              </a:defRPr>
            </a:lvl8pPr>
            <a:lvl9pPr marL="2596896" marR="0" indent="-180720" algn="l" rtl="0">
              <a:spcBef>
                <a:spcPts val="0"/>
              </a:spcBef>
              <a:buClr>
                <a:schemeClr val="accent1"/>
              </a:buClr>
              <a:buFont typeface="Arial"/>
              <a:buChar char="●"/>
              <a:defRPr sz="1400" b="0" i="0" u="none" strike="noStrike" cap="none" baseline="0"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214403"/>
            <a:ext cx="21335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rgbClr val="9496C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214403"/>
            <a:ext cx="289560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000" b="0" i="0" u="none" strike="noStrike" cap="none" baseline="0">
                <a:solidFill>
                  <a:srgbClr val="9496C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214403"/>
            <a:ext cx="21335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rgbClr val="9496C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</p:sldLayoutIdLst>
  <p:transition spd="slow">
    <p:fade thruBlk="1"/>
  </p:transition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lesenrichment.weebly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whiten.jill@mail.fcboe.org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ctrTitle"/>
          </p:nvPr>
        </p:nvSpPr>
        <p:spPr>
          <a:xfrm>
            <a:off x="1295400" y="1752600"/>
            <a:ext cx="7162799" cy="304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A78801"/>
              </a:buClr>
              <a:buSzPct val="25000"/>
              <a:buFont typeface="Arial"/>
              <a:buNone/>
            </a:pPr>
            <a:r>
              <a:rPr lang="en-US" sz="5600" b="1" i="0" u="none" strike="noStrike" cap="none" baseline="0" dirty="0">
                <a:solidFill>
                  <a:srgbClr val="A78801"/>
                </a:solidFill>
                <a:latin typeface="Arial"/>
                <a:ea typeface="Arial"/>
                <a:cs typeface="Arial"/>
                <a:sym typeface="Arial"/>
              </a:rPr>
              <a:t>Welcome to </a:t>
            </a:r>
            <a:r>
              <a:rPr lang="en-US" sz="5600" b="1" i="0" u="none" strike="noStrike" cap="none" baseline="0" dirty="0" smtClean="0">
                <a:solidFill>
                  <a:srgbClr val="A78801"/>
                </a:solidFill>
                <a:latin typeface="Arial"/>
                <a:ea typeface="Arial"/>
                <a:cs typeface="Arial"/>
                <a:sym typeface="Arial"/>
              </a:rPr>
              <a:t>Crabapple Lane’s</a:t>
            </a:r>
            <a:r>
              <a:rPr lang="en-US" sz="5600" b="1" i="0" u="none" strike="noStrike" cap="none" baseline="0" dirty="0">
                <a:solidFill>
                  <a:srgbClr val="A7880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600" b="1" i="0" u="none" strike="noStrike" cap="none" baseline="0" dirty="0">
                <a:solidFill>
                  <a:srgbClr val="A7880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5600" b="1" i="0" u="none" strike="noStrike" cap="none" baseline="0" dirty="0">
                <a:solidFill>
                  <a:srgbClr val="A7880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600" b="1" i="0" u="none" strike="noStrike" cap="none" baseline="0" dirty="0" smtClean="0">
                <a:solidFill>
                  <a:srgbClr val="A78801"/>
                </a:solidFill>
                <a:latin typeface="Arial"/>
                <a:ea typeface="Arial"/>
                <a:cs typeface="Arial"/>
                <a:sym typeface="Arial"/>
              </a:rPr>
              <a:t>Curriculum Night</a:t>
            </a:r>
            <a:r>
              <a:rPr lang="en-US" sz="5600" b="1" i="0" u="none" strike="noStrike" cap="none" baseline="0" dirty="0">
                <a:solidFill>
                  <a:srgbClr val="A7880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600" b="1" i="0" u="none" strike="noStrike" cap="none" baseline="0" dirty="0">
                <a:solidFill>
                  <a:srgbClr val="A7880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5600" b="1" i="0" u="none" strike="noStrike" cap="none" baseline="0" dirty="0" smtClean="0">
                <a:solidFill>
                  <a:srgbClr val="A78801"/>
                </a:solidFill>
                <a:latin typeface="Arial"/>
                <a:ea typeface="Arial"/>
                <a:cs typeface="Arial"/>
                <a:sym typeface="Arial"/>
              </a:rPr>
              <a:t>2016-2017</a:t>
            </a:r>
            <a:endParaRPr lang="en-US" sz="5600" b="1" i="0" u="none" strike="noStrike" cap="none" baseline="0" dirty="0">
              <a:solidFill>
                <a:srgbClr val="A7880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 advTm="5000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171C73"/>
              </a:buClr>
              <a:buSzPct val="25000"/>
              <a:buFont typeface="Cantata One"/>
              <a:buNone/>
            </a:pPr>
            <a:r>
              <a:rPr lang="en-US" sz="5300" b="1" i="0" u="none" strike="noStrike" cap="none" baseline="0" dirty="0">
                <a:solidFill>
                  <a:srgbClr val="171C73"/>
                </a:solidFill>
                <a:latin typeface="Cantata One"/>
                <a:ea typeface="Cantata One"/>
                <a:cs typeface="Cantata One"/>
                <a:sym typeface="Cantata One"/>
              </a:rPr>
              <a:t>Nuts and Bolts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t" anchorCtr="0">
            <a:noAutofit/>
          </a:bodyPr>
          <a:lstStyle/>
          <a:p>
            <a:pPr>
              <a:buNone/>
            </a:pPr>
            <a:endParaRPr sz="1000" b="1" i="1" u="none" strike="noStrike" cap="none" baseline="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676400"/>
          <a:ext cx="8305800" cy="4495801"/>
        </p:xfrm>
        <a:graphic>
          <a:graphicData uri="http://schemas.openxmlformats.org/drawingml/2006/table">
            <a:tbl>
              <a:tblPr firstRow="1" bandRow="1">
                <a:tableStyleId>{3D0CAA9F-B190-488E-AB2B-03E1A50F01FC}</a:tableStyleId>
              </a:tblPr>
              <a:tblGrid>
                <a:gridCol w="1661160"/>
                <a:gridCol w="1661160"/>
                <a:gridCol w="1661160"/>
                <a:gridCol w="1661160"/>
                <a:gridCol w="1661160"/>
              </a:tblGrid>
              <a:tr h="9885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sng" dirty="0" smtClean="0"/>
                        <a:t>Monday</a:t>
                      </a:r>
                      <a:endParaRPr lang="en-US" sz="1600" b="1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sng" dirty="0" smtClean="0"/>
                        <a:t>Tuesday</a:t>
                      </a:r>
                      <a:endParaRPr lang="en-US" sz="1600" b="1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sng" dirty="0" smtClean="0"/>
                        <a:t>Wednesday </a:t>
                      </a:r>
                      <a:endParaRPr lang="en-US" sz="1600" b="1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sng" dirty="0" smtClean="0"/>
                        <a:t>Thursday</a:t>
                      </a:r>
                      <a:endParaRPr lang="en-US" sz="1600" b="1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sng" dirty="0" smtClean="0"/>
                        <a:t>Friday</a:t>
                      </a:r>
                      <a:endParaRPr lang="en-US" sz="1600" b="1" i="0" u="sng" dirty="0"/>
                    </a:p>
                  </a:txBody>
                  <a:tcPr/>
                </a:tc>
              </a:tr>
              <a:tr h="251873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Nguyen:  math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groups in classes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Whiten:  2</a:t>
                      </a:r>
                      <a:r>
                        <a:rPr lang="en-US" baseline="30000" dirty="0" smtClean="0">
                          <a:solidFill>
                            <a:srgbClr val="0070C0"/>
                          </a:solidFill>
                        </a:rPr>
                        <a:t>nd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 grade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grade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sz="1200" i="1" dirty="0" smtClean="0"/>
                        <a:t>(both Nguyen</a:t>
                      </a:r>
                      <a:r>
                        <a:rPr lang="en-US" sz="1200" i="1" baseline="0" dirty="0" smtClean="0"/>
                        <a:t> and Whiten)</a:t>
                      </a:r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Nguyen: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 3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rd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grade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Whiten:  2</a:t>
                      </a:r>
                      <a:r>
                        <a:rPr lang="en-US" baseline="30000" dirty="0" smtClean="0">
                          <a:solidFill>
                            <a:srgbClr val="0070C0"/>
                          </a:solidFill>
                        </a:rPr>
                        <a:t>nd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 grade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Nguyen: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3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rd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grade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Whiten:  4</a:t>
                      </a:r>
                      <a:r>
                        <a:rPr lang="en-US" baseline="30000" dirty="0" smtClean="0">
                          <a:solidFill>
                            <a:srgbClr val="0070C0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 grade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Nguyen: 1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grade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b="0" dirty="0" smtClean="0">
                          <a:solidFill>
                            <a:srgbClr val="0070C0"/>
                          </a:solidFill>
                        </a:rPr>
                        <a:t>Whiten:  4</a:t>
                      </a:r>
                      <a:r>
                        <a:rPr lang="en-US" b="0" baseline="30000" dirty="0" smtClean="0">
                          <a:solidFill>
                            <a:srgbClr val="0070C0"/>
                          </a:solidFill>
                        </a:rPr>
                        <a:t>th</a:t>
                      </a:r>
                      <a:r>
                        <a:rPr lang="en-US" b="0" dirty="0" smtClean="0">
                          <a:solidFill>
                            <a:srgbClr val="0070C0"/>
                          </a:solidFill>
                        </a:rPr>
                        <a:t> grade</a:t>
                      </a:r>
                      <a:endParaRPr lang="en-US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988535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solidFill>
                            <a:srgbClr val="7030A0"/>
                          </a:solidFill>
                        </a:rPr>
                        <a:t>Recess</a:t>
                      </a:r>
                      <a:r>
                        <a:rPr lang="en-US" sz="1600" i="1" baseline="0" dirty="0" smtClean="0">
                          <a:solidFill>
                            <a:srgbClr val="7030A0"/>
                          </a:solidFill>
                        </a:rPr>
                        <a:t>, specials, and lunch are with homeroom.</a:t>
                      </a:r>
                      <a:endParaRPr lang="en-US" sz="1600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 advTm="5000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171C73"/>
              </a:buClr>
              <a:buSzPct val="25000"/>
              <a:buFont typeface="Cantata One"/>
              <a:buNone/>
            </a:pPr>
            <a:r>
              <a:rPr lang="en-US" sz="5300" b="1" i="0" u="none" strike="noStrike" cap="none" baseline="0" dirty="0">
                <a:solidFill>
                  <a:srgbClr val="171C73"/>
                </a:solidFill>
                <a:latin typeface="Cantata One"/>
                <a:ea typeface="Cantata One"/>
                <a:cs typeface="Cantata One"/>
                <a:sym typeface="Cantata One"/>
              </a:rPr>
              <a:t> Attention!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5105399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t" anchorCtr="0">
            <a:noAutofit/>
          </a:bodyPr>
          <a:lstStyle/>
          <a:p>
            <a:pPr marL="457200" marR="0" lvl="0" indent="-307975" algn="l" rtl="0">
              <a:spcBef>
                <a:spcPts val="0"/>
              </a:spcBef>
              <a:buClr>
                <a:schemeClr val="accent1"/>
              </a:buClr>
              <a:buSzPct val="100000"/>
              <a:buNone/>
            </a:pPr>
            <a:endParaRPr lang="en-US" sz="1800" b="0" i="0" u="none" strike="noStrike" cap="none" baseline="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79400">
              <a:buSzPct val="51923"/>
              <a:buNone/>
            </a:pPr>
            <a:endParaRPr lang="en-US" sz="2600" b="1" dirty="0" smtClean="0"/>
          </a:p>
          <a:p>
            <a:pPr indent="-279400">
              <a:buSzPct val="51923"/>
              <a:buNone/>
            </a:pPr>
            <a:endParaRPr lang="en-US" sz="2600" b="1" dirty="0" smtClean="0"/>
          </a:p>
          <a:p>
            <a:pPr indent="-279400">
              <a:buSzPct val="51923"/>
              <a:buNone/>
            </a:pPr>
            <a:r>
              <a:rPr lang="en-US" sz="2600" b="1" dirty="0" smtClean="0"/>
              <a:t>Enrichment Homework?</a:t>
            </a:r>
          </a:p>
          <a:p>
            <a:pPr indent="-279400">
              <a:buSzPct val="51923"/>
              <a:buNone/>
            </a:pPr>
            <a:r>
              <a:rPr lang="en-US" sz="2400" dirty="0" smtClean="0"/>
              <a:t>There will be </a:t>
            </a:r>
            <a:r>
              <a:rPr lang="en-US" sz="2400" dirty="0" smtClean="0">
                <a:solidFill>
                  <a:schemeClr val="hlink"/>
                </a:solidFill>
              </a:rPr>
              <a:t>little homework</a:t>
            </a:r>
            <a:r>
              <a:rPr lang="en-US" sz="2400" dirty="0" smtClean="0"/>
              <a:t> in Enrichment as we know that your child has enough to do in the regular classroom.  </a:t>
            </a:r>
            <a:r>
              <a:rPr lang="en-US" sz="2400" dirty="0" smtClean="0">
                <a:solidFill>
                  <a:schemeClr val="hlink"/>
                </a:solidFill>
              </a:rPr>
              <a:t>However,</a:t>
            </a:r>
            <a:r>
              <a:rPr lang="en-US" sz="2400" dirty="0" smtClean="0"/>
              <a:t> because of the accelerated content of our class and the fact that we meet only one day a week, </a:t>
            </a:r>
            <a:r>
              <a:rPr lang="en-US" sz="2400" dirty="0" smtClean="0">
                <a:solidFill>
                  <a:schemeClr val="hlink"/>
                </a:solidFill>
              </a:rPr>
              <a:t>there will be times when outside work is required to complete projects.</a:t>
            </a:r>
          </a:p>
          <a:p>
            <a:pPr indent="-279400">
              <a:buSzPct val="51923"/>
              <a:buNone/>
            </a:pPr>
            <a:endParaRPr lang="en-US" sz="2400" dirty="0" smtClean="0">
              <a:solidFill>
                <a:schemeClr val="hlink"/>
              </a:solidFill>
            </a:endParaRPr>
          </a:p>
          <a:p>
            <a:pPr indent="-279400">
              <a:buSzPct val="51923"/>
              <a:buNone/>
            </a:pPr>
            <a:endParaRPr lang="en-US" sz="2400" dirty="0" smtClean="0">
              <a:solidFill>
                <a:schemeClr val="hlink"/>
              </a:solidFill>
            </a:endParaRPr>
          </a:p>
          <a:p>
            <a:pPr marL="457200" marR="0" lvl="0" indent="-279400" algn="l" rtl="0">
              <a:spcBef>
                <a:spcPts val="0"/>
              </a:spcBef>
              <a:buClr>
                <a:schemeClr val="accent1"/>
              </a:buClr>
              <a:buSzPct val="51923"/>
              <a:buNone/>
            </a:pPr>
            <a:endParaRPr lang="en-US" sz="2600" b="0" i="0" u="none" strike="noStrike" cap="none" baseline="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27" name="Shape 1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93774" y="228601"/>
            <a:ext cx="1116824" cy="15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 advTm="5000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6870700" cy="762000"/>
          </a:xfrm>
        </p:spPr>
        <p:txBody>
          <a:bodyPr/>
          <a:lstStyle/>
          <a:p>
            <a:r>
              <a:rPr lang="en-US" sz="3600" dirty="0" smtClean="0">
                <a:solidFill>
                  <a:srgbClr val="A50021"/>
                </a:solidFill>
                <a:latin typeface="Trebuchet MS" pitchFamily="34" charset="0"/>
              </a:rPr>
              <a:t>Enrichment Grading Scale</a:t>
            </a:r>
          </a:p>
        </p:txBody>
      </p:sp>
      <p:pic>
        <p:nvPicPr>
          <p:cNvPr id="717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7031" t="25104" r="35156" b="22917"/>
          <a:stretch>
            <a:fillRect/>
          </a:stretch>
        </p:blipFill>
        <p:spPr>
          <a:xfrm>
            <a:off x="381000" y="1166813"/>
            <a:ext cx="8404225" cy="5462587"/>
          </a:xfrm>
          <a:noFill/>
        </p:spPr>
      </p:pic>
    </p:spTree>
  </p:cSld>
  <p:clrMapOvr>
    <a:masterClrMapping/>
  </p:clrMapOvr>
  <p:transition spd="slow" advTm="5000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6870700" cy="1676400"/>
          </a:xfrm>
          <a:noFill/>
          <a:ln w="28575">
            <a:solidFill>
              <a:srgbClr val="009900"/>
            </a:solidFill>
          </a:ln>
        </p:spPr>
        <p:txBody>
          <a:bodyPr/>
          <a:lstStyle/>
          <a:p>
            <a:pPr eaLnBrk="1" hangingPunct="1"/>
            <a:r>
              <a:rPr lang="en-US" dirty="0" smtClean="0">
                <a:latin typeface="Trebuchet MS" pitchFamily="34" charset="0"/>
              </a:rPr>
              <a:t>Classroom Management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00400"/>
            <a:ext cx="7467600" cy="3657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Trebuchet MS" pitchFamily="34" charset="0"/>
              </a:rPr>
              <a:t>  Students are expected to follow the    Crabapple Lane Code of Conduct: </a:t>
            </a:r>
            <a:endParaRPr lang="en-US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en-US" sz="220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2200" dirty="0" smtClean="0">
                <a:latin typeface="Trebuchet MS" pitchFamily="34" charset="0"/>
              </a:rPr>
              <a:t>I will be a </a:t>
            </a:r>
            <a:r>
              <a:rPr lang="en-US" sz="2200" dirty="0" smtClean="0">
                <a:solidFill>
                  <a:srgbClr val="00CC66"/>
                </a:solidFill>
                <a:latin typeface="Trebuchet MS" pitchFamily="34" charset="0"/>
              </a:rPr>
              <a:t>problem solver </a:t>
            </a:r>
            <a:r>
              <a:rPr lang="en-US" sz="2200" dirty="0" smtClean="0">
                <a:latin typeface="Trebuchet MS" pitchFamily="34" charset="0"/>
              </a:rPr>
              <a:t>who is</a:t>
            </a:r>
          </a:p>
          <a:p>
            <a:pPr lvl="2">
              <a:lnSpc>
                <a:spcPct val="80000"/>
              </a:lnSpc>
            </a:pPr>
            <a:r>
              <a:rPr lang="en-US" dirty="0" smtClean="0">
                <a:solidFill>
                  <a:srgbClr val="00CC66"/>
                </a:solidFill>
                <a:latin typeface="Trebuchet MS" pitchFamily="34" charset="0"/>
              </a:rPr>
              <a:t>respectful, </a:t>
            </a:r>
          </a:p>
          <a:p>
            <a:pPr lvl="2">
              <a:lnSpc>
                <a:spcPct val="80000"/>
              </a:lnSpc>
            </a:pPr>
            <a:r>
              <a:rPr lang="en-US" dirty="0" smtClean="0">
                <a:solidFill>
                  <a:srgbClr val="00CC66"/>
                </a:solidFill>
                <a:latin typeface="Trebuchet MS" pitchFamily="34" charset="0"/>
              </a:rPr>
              <a:t>responsible,</a:t>
            </a:r>
          </a:p>
          <a:p>
            <a:pPr lvl="2">
              <a:lnSpc>
                <a:spcPct val="80000"/>
              </a:lnSpc>
            </a:pPr>
            <a:r>
              <a:rPr lang="en-US" dirty="0" smtClean="0">
                <a:solidFill>
                  <a:srgbClr val="00CC66"/>
                </a:solidFill>
                <a:latin typeface="Trebuchet MS" pitchFamily="34" charset="0"/>
              </a:rPr>
              <a:t>safe</a:t>
            </a:r>
            <a:r>
              <a:rPr lang="en-US" dirty="0" smtClean="0">
                <a:latin typeface="Trebuchet MS" pitchFamily="34" charset="0"/>
              </a:rPr>
              <a:t>, and </a:t>
            </a:r>
          </a:p>
          <a:p>
            <a:pPr lvl="2">
              <a:lnSpc>
                <a:spcPct val="80000"/>
              </a:lnSpc>
            </a:pPr>
            <a:r>
              <a:rPr lang="en-US" dirty="0" smtClean="0">
                <a:solidFill>
                  <a:srgbClr val="00CC66"/>
                </a:solidFill>
                <a:latin typeface="Trebuchet MS" pitchFamily="34" charset="0"/>
              </a:rPr>
              <a:t>ready to learn. </a:t>
            </a:r>
          </a:p>
          <a:p>
            <a:pPr lvl="2">
              <a:lnSpc>
                <a:spcPct val="80000"/>
              </a:lnSpc>
              <a:buNone/>
            </a:pPr>
            <a:endParaRPr lang="en-US" dirty="0" smtClean="0">
              <a:solidFill>
                <a:srgbClr val="00CC66"/>
              </a:solidFill>
              <a:latin typeface="Trebuchet MS" pitchFamily="34" charset="0"/>
            </a:endParaRPr>
          </a:p>
          <a:p>
            <a:pPr lvl="2">
              <a:lnSpc>
                <a:spcPct val="80000"/>
              </a:lnSpc>
              <a:buNone/>
            </a:pPr>
            <a:r>
              <a:rPr lang="en-US" sz="2800" dirty="0" smtClean="0">
                <a:solidFill>
                  <a:schemeClr val="tx1"/>
                </a:solidFill>
                <a:latin typeface="Trebuchet MS" pitchFamily="34" charset="0"/>
              </a:rPr>
              <a:t>Class Dojo</a:t>
            </a:r>
          </a:p>
        </p:txBody>
      </p:sp>
    </p:spTree>
  </p:cSld>
  <p:clrMapOvr>
    <a:masterClrMapping/>
  </p:clrMapOvr>
  <p:transition spd="slow" advTm="5000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777239" y="795997"/>
            <a:ext cx="7589519" cy="16424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456"/>
              </a:buClr>
              <a:buSzPct val="25000"/>
              <a:buFont typeface="Cantata One"/>
              <a:buNone/>
            </a:pPr>
            <a:r>
              <a:rPr lang="en-US" sz="5600" b="1" i="0" u="none" strike="noStrike" cap="none" baseline="0" dirty="0">
                <a:solidFill>
                  <a:srgbClr val="000456"/>
                </a:solidFill>
                <a:latin typeface="Cantata One"/>
                <a:ea typeface="Cantata One"/>
                <a:cs typeface="Cantata One"/>
                <a:sym typeface="Cantata One"/>
              </a:rPr>
              <a:t>Enrichment Report Cards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777239" y="2286000"/>
            <a:ext cx="7589519" cy="43434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t" anchorCtr="0">
            <a:noAutofit/>
          </a:bodyPr>
          <a:lstStyle/>
          <a:p>
            <a:pPr marL="45720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Verdana"/>
              <a:buNone/>
            </a:pPr>
            <a:r>
              <a:rPr lang="en-US" sz="1850" b="1" i="0" u="none" strike="noStrike" cap="none" baseline="0" dirty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Areas that are </a:t>
            </a:r>
            <a:r>
              <a:rPr lang="en-US" sz="1850" b="1" i="0" u="none" strike="noStrike" cap="none" baseline="0" dirty="0" smtClean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considered:</a:t>
            </a:r>
            <a:endParaRPr lang="en-US" sz="1850" b="1" i="0" u="none" strike="noStrike" cap="none" baseline="0" dirty="0">
              <a:solidFill>
                <a:schemeClr val="dk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914400" marR="0" lvl="0" indent="-434340" algn="l" rtl="0">
              <a:spcBef>
                <a:spcPts val="0"/>
              </a:spcBef>
              <a:buClr>
                <a:schemeClr val="accent1"/>
              </a:buClr>
              <a:buSzPct val="100000"/>
              <a:buFont typeface="Verdana"/>
              <a:buAutoNum type="arabicPeriod"/>
            </a:pPr>
            <a:r>
              <a:rPr lang="en-US" sz="1400" b="0" i="0" u="none" strike="noStrike" cap="none" baseline="0" dirty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Independence/Self-Direction</a:t>
            </a:r>
          </a:p>
          <a:p>
            <a:pPr marL="914400" marR="0" lvl="0" indent="-434340" algn="l" rtl="0">
              <a:spcBef>
                <a:spcPts val="0"/>
              </a:spcBef>
              <a:buClr>
                <a:schemeClr val="accent1"/>
              </a:buClr>
              <a:buSzPct val="100000"/>
              <a:buFont typeface="Verdana"/>
              <a:buAutoNum type="arabicPeriod"/>
            </a:pPr>
            <a:r>
              <a:rPr lang="en-US" sz="1400" b="0" i="0" u="none" strike="noStrike" cap="none" baseline="0" dirty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Critical Thinking Skills/Problem Solving</a:t>
            </a:r>
          </a:p>
          <a:p>
            <a:pPr marL="914400" marR="0" lvl="0" indent="-434340" algn="l" rtl="0">
              <a:spcBef>
                <a:spcPts val="0"/>
              </a:spcBef>
              <a:buClr>
                <a:schemeClr val="accent1"/>
              </a:buClr>
              <a:buSzPct val="100000"/>
              <a:buFont typeface="Verdana"/>
              <a:buAutoNum type="arabicPeriod"/>
            </a:pPr>
            <a:r>
              <a:rPr lang="en-US" sz="1400" b="0" i="0" u="none" strike="noStrike" cap="none" baseline="0" dirty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Social/Personal Growth Skills</a:t>
            </a:r>
          </a:p>
          <a:p>
            <a:pPr marL="914400" marR="0" lvl="0" indent="-434340" algn="l" rtl="0">
              <a:spcBef>
                <a:spcPts val="0"/>
              </a:spcBef>
              <a:buClr>
                <a:schemeClr val="accent1"/>
              </a:buClr>
              <a:buSzPct val="100000"/>
              <a:buFont typeface="Verdana"/>
              <a:buAutoNum type="arabicPeriod"/>
            </a:pPr>
            <a:r>
              <a:rPr lang="en-US" sz="1400" b="0" i="0" u="none" strike="noStrike" cap="none" baseline="0" dirty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Motivation</a:t>
            </a:r>
          </a:p>
          <a:p>
            <a:pPr marL="914400" marR="0" lvl="0" indent="-434340" algn="l" rtl="0">
              <a:spcBef>
                <a:spcPts val="0"/>
              </a:spcBef>
              <a:buClr>
                <a:schemeClr val="accent1"/>
              </a:buClr>
              <a:buSzPct val="100000"/>
              <a:buFont typeface="Verdana"/>
              <a:buAutoNum type="arabicPeriod"/>
            </a:pPr>
            <a:r>
              <a:rPr lang="en-US" sz="1400" b="0" i="0" u="none" strike="noStrike" cap="none" baseline="0" dirty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Creativity</a:t>
            </a:r>
          </a:p>
          <a:p>
            <a:pPr marL="914400" marR="0" lvl="0" indent="-434340" algn="l" rtl="0">
              <a:spcBef>
                <a:spcPts val="0"/>
              </a:spcBef>
              <a:buClr>
                <a:schemeClr val="accent1"/>
              </a:buClr>
              <a:buSzPct val="100000"/>
              <a:buFont typeface="Verdana"/>
              <a:buAutoNum type="arabicPeriod"/>
            </a:pPr>
            <a:r>
              <a:rPr lang="en-US" sz="1400" b="0" i="0" u="none" strike="noStrike" cap="none" baseline="0" dirty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Communication</a:t>
            </a:r>
          </a:p>
          <a:p>
            <a:pPr marL="914400" marR="0" lvl="0" indent="-434340" algn="l" rtl="0">
              <a:spcBef>
                <a:spcPts val="0"/>
              </a:spcBef>
              <a:buClr>
                <a:schemeClr val="accent1"/>
              </a:buClr>
              <a:buSzPct val="100000"/>
              <a:buFont typeface="Verdana"/>
              <a:buAutoNum type="arabicPeriod"/>
            </a:pPr>
            <a:r>
              <a:rPr lang="en-US" sz="1400" b="0" i="0" u="none" strike="noStrike" cap="none" baseline="0" dirty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Research</a:t>
            </a:r>
          </a:p>
          <a:p>
            <a:pPr marL="914400" marR="0" lvl="0" indent="-434340" algn="l" rtl="0">
              <a:spcBef>
                <a:spcPts val="0"/>
              </a:spcBef>
              <a:buClr>
                <a:schemeClr val="accent1"/>
              </a:buClr>
              <a:buSzPct val="100000"/>
              <a:buFont typeface="Verdana"/>
              <a:buAutoNum type="arabicPeriod"/>
            </a:pPr>
            <a:r>
              <a:rPr lang="en-US" sz="1400" b="0" i="0" u="none" strike="noStrike" cap="none" baseline="0" dirty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Conduct</a:t>
            </a:r>
          </a:p>
          <a:p>
            <a:pPr marL="914400" marR="0" lvl="0" indent="-434340" algn="l" rtl="0">
              <a:spcBef>
                <a:spcPts val="0"/>
              </a:spcBef>
              <a:buClr>
                <a:schemeClr val="accent1"/>
              </a:buClr>
              <a:buSzPct val="100000"/>
              <a:buFont typeface="Verdana"/>
              <a:buAutoNum type="arabicPeriod"/>
            </a:pPr>
            <a:r>
              <a:rPr lang="en-US" sz="1400" b="0" i="0" u="none" strike="noStrike" cap="none" baseline="0" dirty="0" smtClean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Other—Grades for</a:t>
            </a:r>
            <a:r>
              <a:rPr lang="en-US" sz="1400" b="0" i="0" u="none" strike="noStrike" cap="none" dirty="0" smtClean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 Integrated Units</a:t>
            </a:r>
          </a:p>
          <a:p>
            <a:pPr marL="914400" marR="0" lvl="0" indent="-434340" algn="l" rtl="0">
              <a:spcBef>
                <a:spcPts val="0"/>
              </a:spcBef>
              <a:buClr>
                <a:schemeClr val="accent1"/>
              </a:buClr>
              <a:buSzPct val="100000"/>
            </a:pPr>
            <a:endParaRPr lang="en-US" sz="1400" b="0" i="0" u="none" strike="noStrike" cap="none" baseline="0" dirty="0">
              <a:solidFill>
                <a:schemeClr val="dk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914400" marR="0" lvl="0" indent="-457200" algn="l" rtl="0">
              <a:spcBef>
                <a:spcPts val="0"/>
              </a:spcBef>
              <a:buClr>
                <a:schemeClr val="accent1"/>
              </a:buClr>
              <a:buSzPct val="25000"/>
              <a:buFont typeface="Verdana"/>
              <a:buNone/>
            </a:pPr>
            <a:r>
              <a:rPr lang="en-US" sz="1400" b="0" i="0" u="none" strike="noStrike" cap="none" baseline="0" dirty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Rather than using ABC grades, we use the following symbols for achievement:  </a:t>
            </a:r>
          </a:p>
          <a:p>
            <a:pPr marL="914400" marR="0" lvl="0" indent="-479425" algn="l" rtl="0">
              <a:spcBef>
                <a:spcPts val="0"/>
              </a:spcBef>
              <a:buClr>
                <a:schemeClr val="accent1"/>
              </a:buClr>
              <a:buSzPct val="100000"/>
            </a:pPr>
            <a:r>
              <a:rPr lang="en-US" sz="1400" b="1" i="0" u="none" strike="noStrike" cap="none" baseline="0" dirty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S+  </a:t>
            </a:r>
            <a:r>
              <a:rPr lang="en-US" sz="1400" b="0" i="0" u="none" strike="noStrike" cap="none" baseline="0" dirty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Working Beyond Expectations</a:t>
            </a:r>
          </a:p>
          <a:p>
            <a:pPr marL="914400" marR="0" lvl="0" indent="-479425" algn="l" rtl="0">
              <a:spcBef>
                <a:spcPts val="0"/>
              </a:spcBef>
              <a:buClr>
                <a:schemeClr val="accent1"/>
              </a:buClr>
              <a:buSzPct val="100000"/>
            </a:pPr>
            <a:r>
              <a:rPr lang="en-US" sz="1400" b="1" i="0" u="none" strike="noStrike" cap="none" baseline="0" dirty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S</a:t>
            </a:r>
            <a:r>
              <a:rPr lang="en-US" sz="1400" b="0" i="0" u="none" strike="noStrike" cap="none" baseline="0" dirty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  Meeting Expectations</a:t>
            </a:r>
          </a:p>
          <a:p>
            <a:pPr marL="914400" marR="0" lvl="0" indent="-479425" algn="l" rtl="0">
              <a:spcBef>
                <a:spcPts val="0"/>
              </a:spcBef>
              <a:buClr>
                <a:schemeClr val="accent1"/>
              </a:buClr>
              <a:buSzPct val="100000"/>
            </a:pPr>
            <a:r>
              <a:rPr lang="en-US" sz="1400" b="1" i="0" u="none" strike="noStrike" cap="none" baseline="0" dirty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WN</a:t>
            </a:r>
            <a:r>
              <a:rPr lang="en-US" sz="1400" b="0" i="0" u="none" strike="noStrike" cap="none" baseline="0" dirty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  Working Novice: Still Developing Skills</a:t>
            </a:r>
          </a:p>
          <a:p>
            <a:pPr marL="914400" marR="0" lvl="0" indent="-479425" algn="l" rtl="0">
              <a:spcBef>
                <a:spcPts val="0"/>
              </a:spcBef>
              <a:buClr>
                <a:schemeClr val="accent1"/>
              </a:buClr>
              <a:buSzPct val="100000"/>
            </a:pPr>
            <a:r>
              <a:rPr lang="en-US" sz="1400" b="1" i="0" u="none" strike="noStrike" cap="none" baseline="0" dirty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NI</a:t>
            </a:r>
            <a:r>
              <a:rPr lang="en-US" sz="1400" b="0" i="0" u="none" strike="noStrike" cap="none" baseline="0" dirty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  Absence of Effort and/or </a:t>
            </a:r>
            <a:r>
              <a:rPr lang="en-US" sz="1400" b="0" i="0" u="none" strike="noStrike" cap="none" baseline="0" dirty="0" smtClean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product</a:t>
            </a:r>
          </a:p>
          <a:p>
            <a:pPr lvl="0" indent="-279400">
              <a:buSzPct val="25000"/>
            </a:pPr>
            <a:endParaRPr lang="en-US" sz="1400" dirty="0" smtClean="0"/>
          </a:p>
          <a:p>
            <a:pPr lvl="0" indent="-279400">
              <a:buSzPct val="25000"/>
            </a:pPr>
            <a:r>
              <a:rPr lang="en-US" sz="1400" b="1" dirty="0" smtClean="0"/>
              <a:t>Enrichment Report Cards</a:t>
            </a:r>
          </a:p>
          <a:p>
            <a:pPr lvl="0" indent="-279400">
              <a:buSzPct val="51923"/>
            </a:pPr>
            <a:r>
              <a:rPr lang="en-US" sz="1400" dirty="0" smtClean="0"/>
              <a:t>Will be sent home for the 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, 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 and 4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nine-weeks grading periods.</a:t>
            </a:r>
          </a:p>
          <a:p>
            <a:pPr marL="914400" marR="0" lvl="0" indent="-479425" algn="l" rtl="0">
              <a:spcBef>
                <a:spcPts val="0"/>
              </a:spcBef>
              <a:buClr>
                <a:schemeClr val="accent1"/>
              </a:buClr>
              <a:buSzPct val="100000"/>
            </a:pPr>
            <a:endParaRPr lang="en-US" sz="1400" b="0" i="0" u="none" strike="noStrike" cap="none" baseline="0" dirty="0">
              <a:solidFill>
                <a:schemeClr val="dk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47" name="Shape 1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91200" y="3276600"/>
            <a:ext cx="2057400" cy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 advTm="5000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553975" y="802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171C73"/>
              </a:buClr>
              <a:buSzPct val="25000"/>
              <a:buFont typeface="Cantata One"/>
              <a:buNone/>
            </a:pPr>
            <a:r>
              <a:rPr lang="en-US" sz="5300" b="1" i="0" u="none" strike="noStrike" cap="none" baseline="0" dirty="0">
                <a:solidFill>
                  <a:srgbClr val="171C73"/>
                </a:solidFill>
                <a:latin typeface="Cantata One"/>
                <a:ea typeface="Cantata One"/>
                <a:cs typeface="Cantata One"/>
                <a:sym typeface="Cantata One"/>
              </a:rPr>
              <a:t>Communication- the Key!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457200" y="194585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>
                <a:latin typeface="Century Schoolbook" pitchFamily="18" charset="0"/>
              </a:rPr>
              <a:t>From Me to You: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dirty="0" smtClean="0">
                <a:latin typeface="Century Schoolbook" pitchFamily="18" charset="0"/>
              </a:rPr>
              <a:t>Class Dojo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Century Schoolbook" pitchFamily="18" charset="0"/>
              </a:rPr>
              <a:t>Website: </a:t>
            </a:r>
            <a:r>
              <a:rPr lang="en-US" sz="2400" dirty="0" smtClean="0">
                <a:latin typeface="Century Schoolbook" pitchFamily="18" charset="0"/>
                <a:hlinkClick r:id="rId3"/>
              </a:rPr>
              <a:t>http://clesenrichment.weebly.com/ </a:t>
            </a:r>
            <a:endParaRPr lang="en-US" sz="2400" dirty="0" smtClean="0">
              <a:latin typeface="Century Schoolbook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Century Schoolbook" pitchFamily="18" charset="0"/>
              </a:rPr>
              <a:t>Take-Home Folder (</a:t>
            </a:r>
            <a:r>
              <a:rPr lang="en-US" sz="2000" dirty="0" smtClean="0">
                <a:latin typeface="Century Schoolbook" pitchFamily="18" charset="0"/>
              </a:rPr>
              <a:t>completed work, letters, etc</a:t>
            </a:r>
            <a:r>
              <a:rPr lang="en-US" sz="2400" dirty="0" smtClean="0">
                <a:latin typeface="Century Schoolbook" pitchFamily="18" charset="0"/>
              </a:rPr>
              <a:t>.)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sz="2400" dirty="0" smtClean="0">
              <a:latin typeface="Century Schoolbook" pitchFamily="18" charset="0"/>
            </a:endParaRPr>
          </a:p>
          <a:p>
            <a:pPr lvl="1" eaLnBrk="1" hangingPunct="1">
              <a:lnSpc>
                <a:spcPct val="90000"/>
              </a:lnSpc>
              <a:buNone/>
            </a:pPr>
            <a:endParaRPr lang="en-US" sz="2400" dirty="0" smtClean="0">
              <a:latin typeface="Century Schoolbook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200" dirty="0" smtClean="0">
                <a:latin typeface="Century Schoolbook" pitchFamily="18" charset="0"/>
              </a:rPr>
              <a:t>From You to Me: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Century Schoolbook" pitchFamily="18" charset="0"/>
              </a:rPr>
              <a:t>Email  </a:t>
            </a:r>
            <a:r>
              <a:rPr lang="en-US" sz="2800" u="sng" dirty="0" smtClean="0">
                <a:solidFill>
                  <a:schemeClr val="hlink"/>
                </a:solidFill>
                <a:latin typeface="Century Schoolbook" pitchFamily="18" charset="0"/>
                <a:hlinkClick r:id="rId4"/>
              </a:rPr>
              <a:t>whiten.jill@mail.fcboe.org</a:t>
            </a:r>
            <a:r>
              <a:rPr lang="en-US" sz="2800" u="sng" dirty="0" smtClean="0">
                <a:solidFill>
                  <a:schemeClr val="hlink"/>
                </a:solidFill>
                <a:latin typeface="Century Schoolbook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800" dirty="0" smtClean="0">
                <a:solidFill>
                  <a:schemeClr val="hlink"/>
                </a:solidFill>
                <a:latin typeface="Century Schoolbook" pitchFamily="18" charset="0"/>
              </a:rPr>
              <a:t>			</a:t>
            </a:r>
            <a:r>
              <a:rPr lang="en-US" sz="2800" u="sng" dirty="0" smtClean="0">
                <a:solidFill>
                  <a:schemeClr val="hlink"/>
                </a:solidFill>
                <a:latin typeface="Century Schoolbook" pitchFamily="18" charset="0"/>
              </a:rPr>
              <a:t>nguyen.kari@mail.fcboe.org</a:t>
            </a:r>
            <a:endParaRPr lang="en-US" sz="2800" dirty="0" smtClean="0">
              <a:solidFill>
                <a:schemeClr val="tx1"/>
              </a:solidFill>
              <a:latin typeface="Century Schoolbook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2400" dirty="0" smtClean="0">
              <a:solidFill>
                <a:schemeClr val="tx1"/>
              </a:solidFill>
              <a:latin typeface="Century Schoolbook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Century Schoolbook" pitchFamily="18" charset="0"/>
              </a:rPr>
              <a:t>Call the school office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Century Schoolbook" pitchFamily="18" charset="0"/>
              </a:rPr>
              <a:t>Send a note with your child</a:t>
            </a:r>
          </a:p>
          <a:p>
            <a:pPr marL="457200" marR="0" lvl="0" indent="-307975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●"/>
            </a:pPr>
            <a:endParaRPr lang="en-US" sz="1800" b="0" i="0" u="none" strike="noStrike" cap="none" baseline="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07975" algn="l" rtl="0">
              <a:spcBef>
                <a:spcPts val="0"/>
              </a:spcBef>
              <a:buClr>
                <a:schemeClr val="accent1"/>
              </a:buClr>
              <a:buSzPct val="100000"/>
              <a:buNone/>
            </a:pPr>
            <a:endParaRPr lang="en-US" sz="1800" b="0" i="0" u="none" strike="noStrike" cap="none" baseline="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193675" algn="l" rtl="0">
              <a:spcBef>
                <a:spcPts val="0"/>
              </a:spcBef>
              <a:buClr>
                <a:schemeClr val="accent1"/>
              </a:buClr>
              <a:buFont typeface="Verdana"/>
              <a:buNone/>
            </a:pPr>
            <a:endParaRPr sz="1550" b="0" i="0" u="none" strike="noStrike" cap="none" baseline="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193675" algn="l" rtl="0">
              <a:spcBef>
                <a:spcPts val="0"/>
              </a:spcBef>
              <a:buClr>
                <a:schemeClr val="accent1"/>
              </a:buClr>
              <a:buFont typeface="Verdana"/>
              <a:buNone/>
            </a:pPr>
            <a:endParaRPr sz="1550" b="0" i="0" u="none" strike="noStrike" cap="none" baseline="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0" name="Shape 140"/>
          <p:cNvSpPr/>
          <p:nvPr/>
        </p:nvSpPr>
        <p:spPr>
          <a:xfrm>
            <a:off x="134938" y="-1041400"/>
            <a:ext cx="2143125" cy="2143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 advTm="5000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171C73"/>
              </a:buClr>
              <a:buSzPct val="25000"/>
              <a:buFont typeface="Cantata One"/>
              <a:buNone/>
            </a:pPr>
            <a:r>
              <a:rPr lang="en-US" sz="8000" b="1" i="0" u="none" strike="noStrike" cap="none" baseline="0" dirty="0">
                <a:solidFill>
                  <a:srgbClr val="171C73"/>
                </a:solidFill>
                <a:latin typeface="Andalus" pitchFamily="18" charset="-78"/>
                <a:cs typeface="Andalus" pitchFamily="18" charset="-78"/>
                <a:sym typeface="Cantata One"/>
              </a:rPr>
              <a:t>Thank you! 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533400" y="2362200"/>
            <a:ext cx="8229600" cy="1676399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t" anchorCtr="0">
            <a:noAutofit/>
          </a:bodyPr>
          <a:lstStyle/>
          <a:p>
            <a:pPr marL="457200" marR="0" lvl="0" indent="-279400" algn="l" rtl="0">
              <a:spcBef>
                <a:spcPts val="0"/>
              </a:spcBef>
              <a:buClr>
                <a:schemeClr val="accent1"/>
              </a:buClr>
              <a:buSzPct val="48214"/>
              <a:buNone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Andalus" pitchFamily="18" charset="-78"/>
                <a:cs typeface="Andalus" pitchFamily="18" charset="-78"/>
                <a:sym typeface="Verdana"/>
              </a:rPr>
              <a:t>Thank you for attending tonight.  You are so valuable to your child and to 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Andalus" pitchFamily="18" charset="-78"/>
                <a:cs typeface="Andalus" pitchFamily="18" charset="-78"/>
                <a:sym typeface="Verdana"/>
              </a:rPr>
              <a:t>us.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Andalus" pitchFamily="18" charset="-78"/>
                <a:cs typeface="Andalus" pitchFamily="18" charset="-78"/>
                <a:sym typeface="Verdana"/>
              </a:rPr>
              <a:t>We greatly appreciate your support! </a:t>
            </a:r>
          </a:p>
        </p:txBody>
      </p:sp>
    </p:spTree>
  </p:cSld>
  <p:clrMapOvr>
    <a:masterClrMapping/>
  </p:clrMapOvr>
  <p:transition spd="slow" advTm="5000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533400"/>
            <a:ext cx="8229600" cy="6170399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t" anchorCtr="0">
            <a:noAutofit/>
          </a:bodyPr>
          <a:lstStyle/>
          <a:p>
            <a:pPr marL="457200" marR="0" lvl="0" indent="-279400" algn="l" rtl="0">
              <a:spcBef>
                <a:spcPts val="0"/>
              </a:spcBef>
              <a:buClr>
                <a:schemeClr val="accent1"/>
              </a:buClr>
              <a:buSzPct val="51282"/>
              <a:buFont typeface="Arial"/>
              <a:buChar char="●"/>
            </a:pPr>
            <a:r>
              <a:rPr lang="en-US" sz="4800" b="1" i="0" u="none" strike="noStrike" cap="none" baseline="0" dirty="0">
                <a:solidFill>
                  <a:schemeClr val="accent4"/>
                </a:solidFill>
                <a:latin typeface="Verdana"/>
                <a:ea typeface="Verdana"/>
                <a:cs typeface="Verdana"/>
                <a:sym typeface="Verdana"/>
              </a:rPr>
              <a:t>Universal Themes....</a:t>
            </a:r>
          </a:p>
          <a:p>
            <a:pPr marL="457200" marR="0" lvl="0" indent="-279400" algn="l" rtl="0">
              <a:spcBef>
                <a:spcPts val="0"/>
              </a:spcBef>
              <a:buClr>
                <a:schemeClr val="accent1"/>
              </a:buClr>
              <a:buSzPct val="51923"/>
              <a:buFont typeface="Arial"/>
              <a:buChar char="●"/>
            </a:pPr>
            <a:r>
              <a:rPr lang="en-US" sz="3600" b="1" i="0" u="none" strike="noStrike" cap="none" baseline="0" dirty="0">
                <a:solidFill>
                  <a:srgbClr val="955D00"/>
                </a:solidFill>
                <a:latin typeface="Verdana"/>
                <a:ea typeface="Verdana"/>
                <a:cs typeface="Verdana"/>
                <a:sym typeface="Verdana"/>
              </a:rPr>
              <a:t>1st Grade ~ Foundations</a:t>
            </a:r>
          </a:p>
          <a:p>
            <a:pPr marL="457200" marR="0" lvl="0" indent="-279400" algn="l" rtl="0">
              <a:spcBef>
                <a:spcPts val="0"/>
              </a:spcBef>
              <a:buClr>
                <a:schemeClr val="accent1"/>
              </a:buClr>
              <a:buSzPct val="51923"/>
              <a:buFont typeface="Arial"/>
              <a:buChar char="●"/>
            </a:pPr>
            <a:r>
              <a:rPr lang="en-US" sz="3600" b="1" i="0" u="none" strike="noStrike" cap="none" baseline="0" dirty="0">
                <a:solidFill>
                  <a:srgbClr val="955D00"/>
                </a:solidFill>
                <a:latin typeface="Verdana"/>
                <a:ea typeface="Verdana"/>
                <a:cs typeface="Verdana"/>
                <a:sym typeface="Verdana"/>
              </a:rPr>
              <a:t>2nd Grade ~ Change</a:t>
            </a:r>
          </a:p>
          <a:p>
            <a:pPr marL="457200" marR="0" lvl="0" indent="-279400" algn="l" rtl="0">
              <a:spcBef>
                <a:spcPts val="0"/>
              </a:spcBef>
              <a:buClr>
                <a:schemeClr val="accent1"/>
              </a:buClr>
              <a:buSzPct val="51923"/>
              <a:buFont typeface="Arial"/>
              <a:buChar char="●"/>
            </a:pPr>
            <a:r>
              <a:rPr lang="en-US" sz="3600" b="1" i="0" u="none" strike="noStrike" cap="none" baseline="0" dirty="0">
                <a:solidFill>
                  <a:srgbClr val="955D00"/>
                </a:solidFill>
                <a:latin typeface="Verdana"/>
                <a:ea typeface="Verdana"/>
                <a:cs typeface="Verdana"/>
                <a:sym typeface="Verdana"/>
              </a:rPr>
              <a:t>3rd Grade ~ Systems</a:t>
            </a:r>
          </a:p>
          <a:p>
            <a:pPr marL="457200" marR="0" lvl="0" indent="-279400" algn="l" rtl="0">
              <a:spcBef>
                <a:spcPts val="0"/>
              </a:spcBef>
              <a:buClr>
                <a:schemeClr val="accent1"/>
              </a:buClr>
              <a:buSzPct val="51923"/>
              <a:buFont typeface="Arial"/>
              <a:buChar char="●"/>
            </a:pPr>
            <a:r>
              <a:rPr lang="en-US" sz="3600" b="1" i="0" u="none" strike="noStrike" cap="none" baseline="0" dirty="0">
                <a:solidFill>
                  <a:srgbClr val="955D00"/>
                </a:solidFill>
                <a:latin typeface="Verdana"/>
                <a:ea typeface="Verdana"/>
                <a:cs typeface="Verdana"/>
                <a:sym typeface="Verdana"/>
              </a:rPr>
              <a:t>4th Grade ~ Perspectives</a:t>
            </a:r>
          </a:p>
          <a:p>
            <a:pPr marL="457200" marR="0" lvl="0" indent="-279400" algn="l" rtl="0">
              <a:spcBef>
                <a:spcPts val="0"/>
              </a:spcBef>
              <a:buClr>
                <a:schemeClr val="accent1"/>
              </a:buClr>
              <a:buSzPct val="51923"/>
              <a:buFont typeface="Arial"/>
              <a:buChar char="●"/>
            </a:pPr>
            <a:r>
              <a:rPr lang="en-US" sz="3600" b="1" i="0" u="none" strike="noStrike" cap="none" baseline="0" dirty="0">
                <a:solidFill>
                  <a:srgbClr val="955D00"/>
                </a:solidFill>
                <a:latin typeface="Verdana"/>
                <a:ea typeface="Verdana"/>
                <a:cs typeface="Verdana"/>
                <a:sym typeface="Verdana"/>
              </a:rPr>
              <a:t>5th Grade ~ </a:t>
            </a:r>
            <a:r>
              <a:rPr lang="en-US" sz="3600" b="1" i="0" u="none" strike="noStrike" cap="none" baseline="0" dirty="0" smtClean="0">
                <a:solidFill>
                  <a:srgbClr val="955D00"/>
                </a:solidFill>
                <a:latin typeface="Verdana"/>
                <a:ea typeface="Verdana"/>
                <a:cs typeface="Verdana"/>
                <a:sym typeface="Verdana"/>
              </a:rPr>
              <a:t>Interdependence</a:t>
            </a:r>
          </a:p>
          <a:p>
            <a:pPr marL="457200" marR="0" lvl="0" indent="-279400" algn="l" rtl="0">
              <a:spcBef>
                <a:spcPts val="0"/>
              </a:spcBef>
              <a:buClr>
                <a:schemeClr val="accent1"/>
              </a:buClr>
              <a:buSzPct val="51923"/>
              <a:buFont typeface="Arial"/>
              <a:buChar char="●"/>
            </a:pPr>
            <a:endParaRPr lang="en-US" sz="3600" b="1" i="0" u="none" strike="noStrike" cap="none" baseline="0" dirty="0">
              <a:solidFill>
                <a:srgbClr val="955D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279400" algn="l" rtl="0">
              <a:spcBef>
                <a:spcPts val="0"/>
              </a:spcBef>
              <a:buClr>
                <a:schemeClr val="accent1"/>
              </a:buClr>
              <a:buSzPct val="60714"/>
              <a:buFont typeface="Arial"/>
              <a:buChar char="●"/>
            </a:pPr>
            <a:r>
              <a:rPr lang="en-US" sz="4000" b="1" i="0" u="none" strike="noStrike" cap="none" baseline="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...</a:t>
            </a:r>
            <a:r>
              <a:rPr lang="en-US" sz="4000" b="1" i="0" u="none" strike="noStrike" cap="none" baseline="0" dirty="0">
                <a:solidFill>
                  <a:srgbClr val="334881"/>
                </a:solidFill>
                <a:latin typeface="Verdana"/>
                <a:ea typeface="Verdana"/>
                <a:cs typeface="Verdana"/>
                <a:sym typeface="Verdana"/>
              </a:rPr>
              <a:t>and the Enrichment Curriculum</a:t>
            </a:r>
            <a:r>
              <a:rPr lang="en-US" sz="4400" b="1" i="0" u="none" strike="noStrike" cap="none" baseline="0" dirty="0">
                <a:solidFill>
                  <a:srgbClr val="334881"/>
                </a:solidFill>
                <a:latin typeface="Verdana"/>
                <a:ea typeface="Verdana"/>
                <a:cs typeface="Verdana"/>
                <a:sym typeface="Verdana"/>
              </a:rPr>
              <a:t>!</a:t>
            </a:r>
          </a:p>
          <a:p>
            <a:pPr marL="457200" marR="0" lvl="0" indent="-279400" algn="l" rtl="0">
              <a:spcBef>
                <a:spcPts val="0"/>
              </a:spcBef>
              <a:buClr>
                <a:schemeClr val="accent1"/>
              </a:buClr>
              <a:buSzPct val="51923"/>
              <a:buFont typeface="Arial"/>
              <a:buChar char="●"/>
            </a:pPr>
            <a:endParaRPr lang="en-US" sz="2600" b="1" i="0" u="none" strike="noStrike" cap="none" baseline="0" dirty="0">
              <a:solidFill>
                <a:srgbClr val="955D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 advTm="20000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pitchFamily="34" charset="0"/>
              </a:rPr>
              <a:t>Enrichment Curriculum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000" dirty="0" smtClean="0">
                <a:latin typeface="Trebuchet MS" pitchFamily="34" charset="0"/>
              </a:rPr>
              <a:t>Georgia Benchmarks for Gifted Learners</a:t>
            </a:r>
          </a:p>
          <a:p>
            <a:pPr eaLnBrk="1" hangingPunct="1">
              <a:buNone/>
            </a:pPr>
            <a:endParaRPr lang="en-US" sz="3000" dirty="0" smtClean="0">
              <a:latin typeface="Trebuchet MS" pitchFamily="34" charset="0"/>
            </a:endParaRPr>
          </a:p>
          <a:p>
            <a:pPr lvl="1" eaLnBrk="1" hangingPunct="1"/>
            <a:r>
              <a:rPr lang="en-US" sz="2600" dirty="0" smtClean="0">
                <a:latin typeface="Trebuchet MS" pitchFamily="34" charset="0"/>
              </a:rPr>
              <a:t>Critical thinking and problem solving</a:t>
            </a:r>
          </a:p>
          <a:p>
            <a:pPr lvl="1" eaLnBrk="1" hangingPunct="1"/>
            <a:r>
              <a:rPr lang="en-US" sz="2600" dirty="0" smtClean="0">
                <a:latin typeface="Trebuchet MS" pitchFamily="34" charset="0"/>
              </a:rPr>
              <a:t>Creative thinking and problem solving</a:t>
            </a:r>
          </a:p>
          <a:p>
            <a:pPr lvl="1" eaLnBrk="1" hangingPunct="1"/>
            <a:r>
              <a:rPr lang="en-US" sz="2600" dirty="0" smtClean="0">
                <a:latin typeface="Trebuchet MS" pitchFamily="34" charset="0"/>
              </a:rPr>
              <a:t>Advanced research skills</a:t>
            </a:r>
          </a:p>
          <a:p>
            <a:pPr lvl="1" eaLnBrk="1" hangingPunct="1"/>
            <a:r>
              <a:rPr lang="en-US" sz="2600" dirty="0" smtClean="0">
                <a:latin typeface="Trebuchet MS" pitchFamily="34" charset="0"/>
              </a:rPr>
              <a:t>Advanced communication skills</a:t>
            </a:r>
          </a:p>
          <a:p>
            <a:pPr lvl="1" eaLnBrk="1" hangingPunct="1"/>
            <a:r>
              <a:rPr lang="en-US" sz="2600" dirty="0" smtClean="0">
                <a:latin typeface="Trebuchet MS" pitchFamily="34" charset="0"/>
              </a:rPr>
              <a:t>Knowledge of self</a:t>
            </a:r>
          </a:p>
          <a:p>
            <a:pPr lvl="1" eaLnBrk="1" hangingPunct="1">
              <a:buNone/>
            </a:pPr>
            <a:endParaRPr lang="en-US" sz="2600" dirty="0" smtClean="0">
              <a:latin typeface="Trebuchet MS" pitchFamily="34" charset="0"/>
            </a:endParaRPr>
          </a:p>
          <a:p>
            <a:pPr eaLnBrk="1" hangingPunct="1"/>
            <a:r>
              <a:rPr lang="en-US" sz="3000" dirty="0" smtClean="0">
                <a:latin typeface="Trebuchet MS" pitchFamily="34" charset="0"/>
              </a:rPr>
              <a:t>Extension of the Common Core Georgia Performance Standards</a:t>
            </a:r>
          </a:p>
          <a:p>
            <a:endParaRPr lang="en-US" dirty="0"/>
          </a:p>
        </p:txBody>
      </p:sp>
    </p:spTree>
  </p:cSld>
  <p:clrMapOvr>
    <a:masterClrMapping/>
  </p:clrMapOvr>
  <p:transition spd="slow" advTm="15000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171C73"/>
              </a:buClr>
              <a:buSzPct val="25000"/>
              <a:buFont typeface="Cantata One"/>
              <a:buNone/>
            </a:pPr>
            <a:r>
              <a:rPr lang="en-US" sz="3200" b="1" i="0" u="none" strike="noStrike" cap="none" baseline="0" dirty="0">
                <a:solidFill>
                  <a:srgbClr val="171C73"/>
                </a:solidFill>
                <a:latin typeface="Cantata One"/>
                <a:ea typeface="Cantata One"/>
                <a:cs typeface="Cantata One"/>
                <a:sym typeface="Cantata One"/>
              </a:rPr>
              <a:t>What Will My </a:t>
            </a:r>
            <a:r>
              <a:rPr lang="en-US" sz="3200" b="1" i="0" u="none" strike="noStrike" cap="none" baseline="0" dirty="0" smtClean="0">
                <a:solidFill>
                  <a:srgbClr val="171C73"/>
                </a:solidFill>
                <a:latin typeface="Cantata One"/>
                <a:ea typeface="Cantata One"/>
                <a:cs typeface="Cantata One"/>
                <a:sym typeface="Cantata One"/>
              </a:rPr>
              <a:t>1</a:t>
            </a:r>
            <a:r>
              <a:rPr lang="en-US" sz="3200" b="1" i="0" u="none" strike="noStrike" cap="none" baseline="30000" dirty="0" smtClean="0">
                <a:solidFill>
                  <a:srgbClr val="171C73"/>
                </a:solidFill>
                <a:latin typeface="Cantata One"/>
                <a:ea typeface="Cantata One"/>
                <a:cs typeface="Cantata One"/>
                <a:sym typeface="Cantata One"/>
              </a:rPr>
              <a:t>st</a:t>
            </a:r>
            <a:r>
              <a:rPr lang="en-US" sz="3200" b="1" i="0" u="none" strike="noStrike" cap="none" baseline="0" dirty="0" smtClean="0">
                <a:solidFill>
                  <a:srgbClr val="171C73"/>
                </a:solidFill>
                <a:latin typeface="Cantata One"/>
                <a:ea typeface="Cantata One"/>
                <a:cs typeface="Cantata One"/>
                <a:sym typeface="Cantata One"/>
              </a:rPr>
              <a:t> Grade Child </a:t>
            </a:r>
            <a:r>
              <a:rPr lang="en-US" sz="3200" b="1" i="0" u="none" strike="noStrike" cap="none" baseline="0" dirty="0">
                <a:solidFill>
                  <a:srgbClr val="171C73"/>
                </a:solidFill>
                <a:latin typeface="Cantata One"/>
                <a:ea typeface="Cantata One"/>
                <a:cs typeface="Cantata One"/>
                <a:sym typeface="Cantata One"/>
              </a:rPr>
              <a:t>be Studying in Enrichment Class this Year?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>
          <a:xfrm>
            <a:off x="1828800" y="1295400"/>
            <a:ext cx="5867400" cy="4525963"/>
          </a:xfrm>
        </p:spPr>
        <p:txBody>
          <a:bodyPr/>
          <a:lstStyle/>
          <a:p>
            <a:pPr>
              <a:buNone/>
            </a:pPr>
            <a:endParaRPr lang="en-US" sz="1800" b="1" dirty="0" smtClean="0">
              <a:latin typeface="Sylfaen" pitchFamily="18" charset="0"/>
            </a:endParaRPr>
          </a:p>
          <a:p>
            <a:r>
              <a:rPr lang="en-US" b="1" dirty="0" smtClean="0">
                <a:latin typeface="Sylfaen" pitchFamily="18" charset="0"/>
              </a:rPr>
              <a:t>Logic Puzzles</a:t>
            </a:r>
          </a:p>
          <a:p>
            <a:endParaRPr lang="en-US" b="1" dirty="0" smtClean="0">
              <a:latin typeface="Sylfaen" pitchFamily="18" charset="0"/>
            </a:endParaRPr>
          </a:p>
          <a:p>
            <a:r>
              <a:rPr lang="en-US" b="1" dirty="0" smtClean="0">
                <a:latin typeface="Sylfaen" pitchFamily="18" charset="0"/>
              </a:rPr>
              <a:t>STEM</a:t>
            </a:r>
          </a:p>
          <a:p>
            <a:endParaRPr lang="en-US" b="1" dirty="0" smtClean="0">
              <a:latin typeface="Sylfaen" pitchFamily="18" charset="0"/>
            </a:endParaRPr>
          </a:p>
          <a:p>
            <a:r>
              <a:rPr lang="en-US" b="1" dirty="0" smtClean="0">
                <a:latin typeface="Sylfaen" pitchFamily="18" charset="0"/>
              </a:rPr>
              <a:t>Critical Thinking—PETS</a:t>
            </a:r>
          </a:p>
          <a:p>
            <a:endParaRPr lang="en-US" b="1" dirty="0" smtClean="0">
              <a:latin typeface="Sylfaen" pitchFamily="18" charset="0"/>
            </a:endParaRPr>
          </a:p>
          <a:p>
            <a:r>
              <a:rPr lang="en-US" b="1" dirty="0" smtClean="0">
                <a:latin typeface="Sylfaen" pitchFamily="18" charset="0"/>
              </a:rPr>
              <a:t>Creative Thinking</a:t>
            </a:r>
          </a:p>
          <a:p>
            <a:endParaRPr lang="en-US" b="1" dirty="0" smtClean="0">
              <a:latin typeface="Sylfaen" pitchFamily="18" charset="0"/>
            </a:endParaRPr>
          </a:p>
          <a:p>
            <a:r>
              <a:rPr lang="en-US" b="1" dirty="0" smtClean="0">
                <a:latin typeface="Sylfaen" pitchFamily="18" charset="0"/>
              </a:rPr>
              <a:t>Current Events</a:t>
            </a:r>
          </a:p>
          <a:p>
            <a:endParaRPr lang="en-US" b="1" dirty="0" smtClean="0">
              <a:latin typeface="Sylfaen" pitchFamily="18" charset="0"/>
            </a:endParaRPr>
          </a:p>
          <a:p>
            <a:r>
              <a:rPr lang="en-US" b="1" dirty="0" smtClean="0">
                <a:latin typeface="Sylfaen" pitchFamily="18" charset="0"/>
              </a:rPr>
              <a:t>Integrated unit-</a:t>
            </a:r>
            <a:r>
              <a:rPr lang="en-US" b="1" dirty="0" smtClean="0"/>
              <a:t>-</a:t>
            </a:r>
            <a:r>
              <a:rPr lang="en-US" u="sng" dirty="0" smtClean="0">
                <a:solidFill>
                  <a:srgbClr val="7030A0"/>
                </a:solidFill>
                <a:latin typeface="Algerian" pitchFamily="82" charset="0"/>
              </a:rPr>
              <a:t>Through Different Lenses:  Fairy Tales as the Foundation of Cultures</a:t>
            </a:r>
            <a:endParaRPr lang="en-US" b="1" dirty="0" smtClean="0">
              <a:solidFill>
                <a:srgbClr val="7030A0"/>
              </a:solidFill>
              <a:latin typeface="Algerian" pitchFamily="82" charset="0"/>
            </a:endParaRPr>
          </a:p>
          <a:p>
            <a:endParaRPr lang="en-US" sz="1800" dirty="0"/>
          </a:p>
        </p:txBody>
      </p:sp>
      <p:graphicFrame>
        <p:nvGraphicFramePr>
          <p:cNvPr id="112" name="Shape 112"/>
          <p:cNvGraphicFramePr/>
          <p:nvPr/>
        </p:nvGraphicFramePr>
        <p:xfrm>
          <a:off x="6269425" y="-34274810"/>
          <a:ext cx="835450" cy="31348680"/>
        </p:xfrm>
        <a:graphic>
          <a:graphicData uri="http://schemas.openxmlformats.org/drawingml/2006/table">
            <a:tbl>
              <a:tblPr>
                <a:noFill/>
                <a:tableStyleId>{3D0CAA9F-B190-488E-AB2B-03E1A50F01FC}</a:tableStyleId>
              </a:tblPr>
              <a:tblGrid>
                <a:gridCol w="109700"/>
                <a:gridCol w="109700"/>
                <a:gridCol w="177250"/>
                <a:gridCol w="109700"/>
                <a:gridCol w="109700"/>
                <a:gridCol w="109700"/>
                <a:gridCol w="109700"/>
              </a:tblGrid>
              <a:tr h="0">
                <a:tc gridSpan="7">
                  <a:txBody>
                    <a:bodyPr/>
                    <a:lstStyle/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900" b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                                School:    Cleveland Elementary</a:t>
                      </a:r>
                      <a:r>
                        <a:rPr lang="en-US" sz="900" b="1" baseline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 2013-2014</a:t>
                      </a:r>
                    </a:p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900" b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                                                 Enrichment  Strands by Subject Area</a:t>
                      </a:r>
                    </a:p>
                  </a:txBody>
                  <a:tcPr marL="42150" marR="42150" marT="0" marB="0" anchor="ctr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7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Grade Level</a:t>
                      </a:r>
                    </a:p>
                  </a:txBody>
                  <a:tcPr marL="42150" marR="42150" marT="0" marB="0" anchor="ctr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7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Universal </a:t>
                      </a:r>
                    </a:p>
                    <a:p>
                      <a:pPr marL="0" marR="0" lvl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7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Theme</a:t>
                      </a:r>
                    </a:p>
                  </a:txBody>
                  <a:tcPr marL="42150" marR="42150" marT="0" marB="0" anchor="ctr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700" b="1">
                          <a:solidFill>
                            <a:srgbClr val="548DD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Vocabulary</a:t>
                      </a:r>
                    </a:p>
                  </a:txBody>
                  <a:tcPr marL="42150" marR="42150" marT="0" marB="0" anchor="ctr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700" b="1">
                          <a:solidFill>
                            <a:srgbClr val="E36C0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Literature</a:t>
                      </a: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700" b="1">
                          <a:solidFill>
                            <a:srgbClr val="76923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Logical/ Mathematical Explorations</a:t>
                      </a:r>
                    </a:p>
                  </a:txBody>
                  <a:tcPr marL="42150" marR="42150" marT="0" marB="0" anchor="ctr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700" b="1">
                          <a:solidFill>
                            <a:srgbClr val="94363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Science</a:t>
                      </a:r>
                    </a:p>
                  </a:txBody>
                  <a:tcPr marL="42150" marR="42150" marT="0" marB="0" anchor="ctr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700" b="1">
                          <a:solidFill>
                            <a:srgbClr val="31849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Technology</a:t>
                      </a: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7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r>
                        <a:rPr lang="en-US" sz="700" b="1" baseline="30000">
                          <a:latin typeface="Arial"/>
                          <a:ea typeface="Arial"/>
                          <a:cs typeface="Arial"/>
                          <a:sym typeface="Arial"/>
                        </a:rPr>
                        <a:t>st</a:t>
                      </a:r>
                    </a:p>
                  </a:txBody>
                  <a:tcPr marL="42150" marR="42150" marT="0" marB="0" anchor="ctr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700" b="1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Foundations</a:t>
                      </a:r>
                    </a:p>
                  </a:txBody>
                  <a:tcPr marL="42150" marR="42150" marT="0" marB="0" anchor="ctr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Word</a:t>
                      </a:r>
                      <a:r>
                        <a:rPr lang="en-US" sz="600" baseline="0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 Detectives (Prefixes)</a:t>
                      </a:r>
                      <a:endParaRPr lang="en-US" sz="6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2150" marR="42150" marT="0" marB="0" anchor="ctr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-Through Different</a:t>
                      </a:r>
                    </a:p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Lenses – Fairy</a:t>
                      </a:r>
                    </a:p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Tales as the Foundation of </a:t>
                      </a:r>
                      <a:r>
                        <a:rPr lang="en-US" sz="600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Culture</a:t>
                      </a:r>
                      <a:endParaRPr lang="en-US" sz="6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lang="en-US" sz="6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2150" marR="42150" marT="0" marB="0" anchor="ctr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The</a:t>
                      </a:r>
                      <a:r>
                        <a:rPr lang="en-US" sz="600" baseline="0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 ME Network</a:t>
                      </a:r>
                      <a:endParaRPr lang="en-US" sz="6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2150" marR="42150" marT="0" marB="0" anchor="ctr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Power Points</a:t>
                      </a:r>
                    </a:p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Web Research</a:t>
                      </a:r>
                    </a:p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Google </a:t>
                      </a:r>
                      <a:r>
                        <a:rPr lang="en-US" sz="600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tools</a:t>
                      </a:r>
                      <a:endParaRPr lang="en-US" sz="6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7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lang="en-US" sz="700" b="1" baseline="30000">
                          <a:latin typeface="Arial"/>
                          <a:ea typeface="Arial"/>
                          <a:cs typeface="Arial"/>
                          <a:sym typeface="Arial"/>
                        </a:rPr>
                        <a:t>nd</a:t>
                      </a:r>
                    </a:p>
                  </a:txBody>
                  <a:tcPr marL="42150" marR="42150" marT="0" marB="0" anchor="ctr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700" b="1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Change</a:t>
                      </a:r>
                    </a:p>
                  </a:txBody>
                  <a:tcPr marL="42150" marR="42150" marT="0" marB="0" anchor="ctr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Word Detectives</a:t>
                      </a:r>
                    </a:p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(Mrs. Moore)</a:t>
                      </a:r>
                    </a:p>
                  </a:txBody>
                  <a:tcPr marL="42150" marR="42150" marT="0" marB="0" anchor="ctr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>
                          <a:latin typeface="Arial"/>
                          <a:ea typeface="Arial"/>
                          <a:cs typeface="Arial"/>
                          <a:sym typeface="Arial"/>
                        </a:rPr>
                        <a:t>Junior Great Books</a:t>
                      </a:r>
                    </a:p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>
                          <a:latin typeface="Arial"/>
                          <a:ea typeface="Arial"/>
                          <a:cs typeface="Arial"/>
                          <a:sym typeface="Arial"/>
                        </a:rPr>
                        <a:t>(Mrs. Moore)</a:t>
                      </a: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-Problem Solving Strategies</a:t>
                      </a:r>
                    </a:p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-Mathematical Notation in Different Cultures</a:t>
                      </a:r>
                    </a:p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-Domino Math</a:t>
                      </a:r>
                    </a:p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>
                          <a:latin typeface="Arial"/>
                          <a:ea typeface="Arial"/>
                          <a:cs typeface="Arial"/>
                          <a:sym typeface="Arial"/>
                        </a:rPr>
                        <a:t>(Mrs. Moore)</a:t>
                      </a:r>
                    </a:p>
                  </a:txBody>
                  <a:tcPr marL="42150" marR="42150" marT="0" marB="0" anchor="ctr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>
                          <a:latin typeface="Arial"/>
                          <a:ea typeface="Arial"/>
                          <a:cs typeface="Arial"/>
                          <a:sym typeface="Arial"/>
                        </a:rPr>
                        <a:t>Thinking Like a Scientist: Using the Scientific Method </a:t>
                      </a:r>
                    </a:p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>
                          <a:latin typeface="Arial"/>
                          <a:ea typeface="Arial"/>
                          <a:cs typeface="Arial"/>
                          <a:sym typeface="Arial"/>
                        </a:rPr>
                        <a:t> (Mrs. Moore)</a:t>
                      </a:r>
                    </a:p>
                  </a:txBody>
                  <a:tcPr marL="42150" marR="42150" marT="0" marB="0" anchor="ctr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>
                          <a:latin typeface="Arial"/>
                          <a:ea typeface="Arial"/>
                          <a:cs typeface="Arial"/>
                          <a:sym typeface="Arial"/>
                        </a:rPr>
                        <a:t>-Timeliner</a:t>
                      </a:r>
                    </a:p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>
                          <a:latin typeface="Arial"/>
                          <a:ea typeface="Arial"/>
                          <a:cs typeface="Arial"/>
                          <a:sym typeface="Arial"/>
                        </a:rPr>
                        <a:t>-Powerpoints</a:t>
                      </a:r>
                    </a:p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>
                          <a:latin typeface="Arial"/>
                          <a:ea typeface="Arial"/>
                          <a:cs typeface="Arial"/>
                          <a:sym typeface="Arial"/>
                        </a:rPr>
                        <a:t>-Google tools</a:t>
                      </a:r>
                    </a:p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>
                          <a:latin typeface="Arial"/>
                          <a:ea typeface="Arial"/>
                          <a:cs typeface="Arial"/>
                          <a:sym typeface="Arial"/>
                        </a:rPr>
                        <a:t> (Mrs. Moore)</a:t>
                      </a: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7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r>
                        <a:rPr lang="en-US" sz="700" b="1" baseline="30000">
                          <a:latin typeface="Arial"/>
                          <a:ea typeface="Arial"/>
                          <a:cs typeface="Arial"/>
                          <a:sym typeface="Arial"/>
                        </a:rPr>
                        <a:t>rd</a:t>
                      </a:r>
                    </a:p>
                  </a:txBody>
                  <a:tcPr marL="42150" marR="42150" marT="0" marB="0" anchor="ctr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700" b="1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Systems</a:t>
                      </a:r>
                    </a:p>
                  </a:txBody>
                  <a:tcPr marL="42150" marR="42150" marT="0" marB="0" anchor="ctr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>
                          <a:latin typeface="Arial"/>
                          <a:ea typeface="Arial"/>
                          <a:cs typeface="Arial"/>
                          <a:sym typeface="Arial"/>
                        </a:rPr>
                        <a:t>Caesar’s English</a:t>
                      </a:r>
                    </a:p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>
                          <a:latin typeface="Arial"/>
                          <a:ea typeface="Arial"/>
                          <a:cs typeface="Arial"/>
                          <a:sym typeface="Arial"/>
                        </a:rPr>
                        <a:t>(Mrs. Moore)</a:t>
                      </a:r>
                    </a:p>
                  </a:txBody>
                  <a:tcPr marL="42150" marR="42150" marT="0" marB="0" anchor="ctr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>
                          <a:latin typeface="Arial"/>
                          <a:ea typeface="Arial"/>
                          <a:cs typeface="Arial"/>
                          <a:sym typeface="Arial"/>
                        </a:rPr>
                        <a:t>Jr. Great Books</a:t>
                      </a:r>
                    </a:p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>
                          <a:latin typeface="Arial"/>
                          <a:ea typeface="Arial"/>
                          <a:cs typeface="Arial"/>
                          <a:sym typeface="Arial"/>
                        </a:rPr>
                        <a:t>(Mrs. Moore)</a:t>
                      </a: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>
                          <a:latin typeface="Arial"/>
                          <a:ea typeface="Arial"/>
                          <a:cs typeface="Arial"/>
                          <a:sym typeface="Arial"/>
                        </a:rPr>
                        <a:t>-Eddie Files (Real World Math Concepts)</a:t>
                      </a:r>
                    </a:p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600">
                          <a:latin typeface="Arial"/>
                          <a:ea typeface="Arial"/>
                          <a:cs typeface="Arial"/>
                          <a:sym typeface="Arial"/>
                        </a:rPr>
                        <a:t>Logic Exercises</a:t>
                      </a:r>
                    </a:p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>
                          <a:latin typeface="Arial"/>
                          <a:ea typeface="Arial"/>
                          <a:cs typeface="Arial"/>
                          <a:sym typeface="Arial"/>
                        </a:rPr>
                        <a:t>Mrs.</a:t>
                      </a:r>
                      <a:r>
                        <a:rPr lang="en-US" sz="600" baseline="0">
                          <a:latin typeface="Arial"/>
                          <a:ea typeface="Arial"/>
                          <a:cs typeface="Arial"/>
                          <a:sym typeface="Arial"/>
                        </a:rPr>
                        <a:t> Martin</a:t>
                      </a:r>
                    </a:p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</a:p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2150" marR="42150" marT="0" marB="0" anchor="ctr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>
                          <a:latin typeface="Arial"/>
                          <a:ea typeface="Arial"/>
                          <a:cs typeface="Arial"/>
                          <a:sym typeface="Arial"/>
                        </a:rPr>
                        <a:t>Aerodynamics: The Systems of Flight</a:t>
                      </a:r>
                    </a:p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>
                          <a:latin typeface="Arial"/>
                          <a:ea typeface="Arial"/>
                          <a:cs typeface="Arial"/>
                          <a:sym typeface="Arial"/>
                        </a:rPr>
                        <a:t>(Mrs. Moore),</a:t>
                      </a:r>
                    </a:p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700">
                          <a:latin typeface="Arial"/>
                          <a:ea typeface="Arial"/>
                          <a:cs typeface="Arial"/>
                          <a:sym typeface="Arial"/>
                        </a:rPr>
                        <a:t>Mrs.</a:t>
                      </a:r>
                      <a:r>
                        <a:rPr lang="en-US" sz="700" baseline="0">
                          <a:latin typeface="Arial"/>
                          <a:ea typeface="Arial"/>
                          <a:cs typeface="Arial"/>
                          <a:sym typeface="Arial"/>
                        </a:rPr>
                        <a:t> Martin</a:t>
                      </a:r>
                    </a:p>
                  </a:txBody>
                  <a:tcPr marL="42150" marR="42150" marT="0" marB="0" anchor="ctr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>
                          <a:latin typeface="Arial"/>
                          <a:ea typeface="Arial"/>
                          <a:cs typeface="Arial"/>
                          <a:sym typeface="Arial"/>
                        </a:rPr>
                        <a:t>-Google tools</a:t>
                      </a:r>
                    </a:p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>
                          <a:latin typeface="Arial"/>
                          <a:ea typeface="Arial"/>
                          <a:cs typeface="Arial"/>
                          <a:sym typeface="Arial"/>
                        </a:rPr>
                        <a:t>-Glogster</a:t>
                      </a:r>
                    </a:p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>
                          <a:latin typeface="Arial"/>
                          <a:ea typeface="Arial"/>
                          <a:cs typeface="Arial"/>
                          <a:sym typeface="Arial"/>
                        </a:rPr>
                        <a:t>-PowerPoints</a:t>
                      </a:r>
                    </a:p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>
                          <a:latin typeface="Arial"/>
                          <a:ea typeface="Arial"/>
                          <a:cs typeface="Arial"/>
                          <a:sym typeface="Arial"/>
                        </a:rPr>
                        <a:t>-Timeliner</a:t>
                      </a:r>
                    </a:p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>
                          <a:latin typeface="Arial"/>
                          <a:ea typeface="Arial"/>
                          <a:cs typeface="Arial"/>
                          <a:sym typeface="Arial"/>
                        </a:rPr>
                        <a:t>(Mrs. Moore)</a:t>
                      </a:r>
                      <a:r>
                        <a:rPr lang="en-US" sz="700">
                          <a:latin typeface="Arial"/>
                          <a:ea typeface="Arial"/>
                          <a:cs typeface="Arial"/>
                          <a:sym typeface="Arial"/>
                        </a:rPr>
                        <a:t> Mrs.</a:t>
                      </a:r>
                      <a:r>
                        <a:rPr lang="en-US" sz="700" baseline="0">
                          <a:latin typeface="Arial"/>
                          <a:ea typeface="Arial"/>
                          <a:cs typeface="Arial"/>
                          <a:sym typeface="Arial"/>
                        </a:rPr>
                        <a:t> Martin</a:t>
                      </a: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7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r>
                        <a:rPr lang="en-US" sz="700" b="1" baseline="30000">
                          <a:latin typeface="Arial"/>
                          <a:ea typeface="Arial"/>
                          <a:cs typeface="Arial"/>
                          <a:sym typeface="Arial"/>
                        </a:rPr>
                        <a:t>th</a:t>
                      </a:r>
                    </a:p>
                  </a:txBody>
                  <a:tcPr marL="42150" marR="42150" marT="0" marB="0" anchor="ctr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700" b="1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Perspective</a:t>
                      </a:r>
                    </a:p>
                  </a:txBody>
                  <a:tcPr marL="42150" marR="42150" marT="0" marB="0" anchor="ctr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>
                          <a:latin typeface="Arial"/>
                          <a:ea typeface="Arial"/>
                          <a:cs typeface="Arial"/>
                          <a:sym typeface="Arial"/>
                        </a:rPr>
                        <a:t>Caesar’s English</a:t>
                      </a:r>
                    </a:p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>
                          <a:latin typeface="Arial"/>
                          <a:ea typeface="Arial"/>
                          <a:cs typeface="Arial"/>
                          <a:sym typeface="Arial"/>
                        </a:rPr>
                        <a:t>(Mrs. Moore)</a:t>
                      </a:r>
                    </a:p>
                  </a:txBody>
                  <a:tcPr marL="42150" marR="42150" marT="0" marB="0" anchor="ctr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>
                          <a:latin typeface="Arial"/>
                          <a:ea typeface="Arial"/>
                          <a:cs typeface="Arial"/>
                          <a:sym typeface="Arial"/>
                        </a:rPr>
                        <a:t>Down a Rabbit Hole(Alice in Wonderland)</a:t>
                      </a:r>
                    </a:p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>
                          <a:latin typeface="Arial"/>
                          <a:ea typeface="Arial"/>
                          <a:cs typeface="Arial"/>
                          <a:sym typeface="Arial"/>
                        </a:rPr>
                        <a:t>(Mrs. Moore)</a:t>
                      </a: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600">
                          <a:latin typeface="Arial"/>
                          <a:ea typeface="Arial"/>
                          <a:cs typeface="Arial"/>
                          <a:sym typeface="Arial"/>
                        </a:rPr>
                        <a:t>Eddie Files</a:t>
                      </a:r>
                    </a:p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600">
                          <a:latin typeface="Arial"/>
                          <a:ea typeface="Arial"/>
                          <a:cs typeface="Arial"/>
                          <a:sym typeface="Arial"/>
                        </a:rPr>
                        <a:t> Logic Exercises</a:t>
                      </a:r>
                    </a:p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600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600" b="0" i="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Mrs. Martin</a:t>
                      </a:r>
                    </a:p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Verdana"/>
                        <a:buNone/>
                      </a:pPr>
                      <a:endParaRPr sz="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>
                          <a:latin typeface="Arial"/>
                          <a:ea typeface="Arial"/>
                          <a:cs typeface="Arial"/>
                          <a:sym typeface="Arial"/>
                        </a:rPr>
                        <a:t>Hands on Equations</a:t>
                      </a:r>
                    </a:p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>
                          <a:latin typeface="Arial"/>
                          <a:ea typeface="Arial"/>
                          <a:cs typeface="Arial"/>
                          <a:sym typeface="Arial"/>
                        </a:rPr>
                        <a:t>(Mrs. Moore)</a:t>
                      </a:r>
                    </a:p>
                  </a:txBody>
                  <a:tcPr marL="42150" marR="42150" marT="0" marB="0" anchor="ctr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>
                          <a:latin typeface="Arial"/>
                          <a:ea typeface="Arial"/>
                          <a:cs typeface="Arial"/>
                          <a:sym typeface="Arial"/>
                        </a:rPr>
                        <a:t>Scientific Investigations: </a:t>
                      </a:r>
                    </a:p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>
                          <a:latin typeface="Arial"/>
                          <a:ea typeface="Arial"/>
                          <a:cs typeface="Arial"/>
                          <a:sym typeface="Arial"/>
                        </a:rPr>
                        <a:t> (Mrs. Moore)</a:t>
                      </a:r>
                    </a:p>
                  </a:txBody>
                  <a:tcPr marL="42150" marR="42150" marT="0" marB="0" anchor="ctr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 baseline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-Google tools</a:t>
                      </a:r>
                    </a:p>
                    <a:p>
                      <a:pPr marL="0" marR="0"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600" baseline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r>
                        <a:rPr lang="en-US" sz="600" baseline="0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Glogster</a:t>
                      </a:r>
                      <a:endParaRPr lang="en-US" sz="600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Tm="5000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What Will 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Grade Child be Studying in Enrichment Class this Year?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Balance Benders</a:t>
            </a:r>
          </a:p>
          <a:p>
            <a:endParaRPr lang="en-US" dirty="0" smtClean="0"/>
          </a:p>
          <a:p>
            <a:r>
              <a:rPr lang="en-US" dirty="0" smtClean="0"/>
              <a:t>Integrated Units– Pre-Internet Research</a:t>
            </a:r>
          </a:p>
          <a:p>
            <a:pPr>
              <a:buNone/>
            </a:pPr>
            <a:r>
              <a:rPr lang="en-US" dirty="0" smtClean="0"/>
              <a:t>					 American Memorials</a:t>
            </a:r>
          </a:p>
          <a:p>
            <a:r>
              <a:rPr lang="en-US" dirty="0" smtClean="0"/>
              <a:t>Growth Mindset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Engage Your Brain</a:t>
            </a:r>
          </a:p>
          <a:p>
            <a:endParaRPr lang="en-US" dirty="0" smtClean="0"/>
          </a:p>
          <a:p>
            <a:r>
              <a:rPr lang="en-US" dirty="0" smtClean="0"/>
              <a:t>Current Events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7891" name="Picture 4" descr="http://www.wired.com/images_blogs/business/2009/05/library.jpg"/>
          <p:cNvPicPr>
            <a:picLocks noChangeAspect="1" noChangeArrowheads="1"/>
          </p:cNvPicPr>
          <p:nvPr/>
        </p:nvPicPr>
        <p:blipFill>
          <a:blip r:embed="rId2"/>
          <a:srcRect l="22424" r="12424" b="26315"/>
          <a:stretch>
            <a:fillRect/>
          </a:stretch>
        </p:blipFill>
        <p:spPr bwMode="auto">
          <a:xfrm>
            <a:off x="838200" y="1371600"/>
            <a:ext cx="117244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irc_mi" descr="http://www.computertutorinc.net/wp-content/uploads/2013/04/computer_maintenanc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1371600"/>
            <a:ext cx="1143000" cy="1127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5000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What Will My 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Grade Child be Studying in Enrichment Class this Year?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 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>
          <a:xfrm>
            <a:off x="2438400" y="1600200"/>
            <a:ext cx="4038599" cy="4525963"/>
          </a:xfrm>
        </p:spPr>
        <p:txBody>
          <a:bodyPr/>
          <a:lstStyle/>
          <a:p>
            <a:r>
              <a:rPr lang="en-US" dirty="0" smtClean="0"/>
              <a:t>Integrated Unit—National Parks</a:t>
            </a:r>
          </a:p>
          <a:p>
            <a:endParaRPr lang="en-US" dirty="0" smtClean="0"/>
          </a:p>
          <a:p>
            <a:r>
              <a:rPr lang="en-US" dirty="0" smtClean="0"/>
              <a:t>Analogies</a:t>
            </a:r>
          </a:p>
          <a:p>
            <a:endParaRPr lang="en-US" dirty="0" smtClean="0"/>
          </a:p>
          <a:p>
            <a:r>
              <a:rPr lang="en-US" dirty="0" smtClean="0"/>
              <a:t>Critical Thinking--PETS</a:t>
            </a:r>
          </a:p>
          <a:p>
            <a:endParaRPr lang="en-US" dirty="0" smtClean="0"/>
          </a:p>
          <a:p>
            <a:r>
              <a:rPr lang="en-US" dirty="0" smtClean="0"/>
              <a:t>Current Events</a:t>
            </a:r>
          </a:p>
          <a:p>
            <a:endParaRPr lang="en-US" dirty="0" smtClean="0"/>
          </a:p>
          <a:p>
            <a:r>
              <a:rPr lang="en-US" dirty="0" smtClean="0"/>
              <a:t>Creative Thinking </a:t>
            </a:r>
            <a:endParaRPr lang="en-US" dirty="0"/>
          </a:p>
        </p:txBody>
      </p:sp>
    </p:spTree>
  </p:cSld>
  <p:clrMapOvr>
    <a:masterClrMapping/>
  </p:clrMapOvr>
  <p:transition spd="slow" advTm="5000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What Will 4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Grade Child be Studying in Enrichment Class this Year?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981200" y="1371600"/>
            <a:ext cx="4724400" cy="5029200"/>
          </a:xfrm>
        </p:spPr>
        <p:txBody>
          <a:bodyPr/>
          <a:lstStyle/>
          <a:p>
            <a:r>
              <a:rPr lang="en-US" dirty="0" smtClean="0"/>
              <a:t>Integrated Units:  </a:t>
            </a:r>
          </a:p>
          <a:p>
            <a:pPr lvl="1"/>
            <a:r>
              <a:rPr lang="en-US" dirty="0" smtClean="0"/>
              <a:t>Which College is Best?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Is Seeing Believing?</a:t>
            </a:r>
          </a:p>
          <a:p>
            <a:endParaRPr lang="en-US" dirty="0" smtClean="0"/>
          </a:p>
          <a:p>
            <a:r>
              <a:rPr lang="en-US" dirty="0" smtClean="0"/>
              <a:t>Current Events</a:t>
            </a:r>
          </a:p>
          <a:p>
            <a:endParaRPr lang="en-US" dirty="0" smtClean="0"/>
          </a:p>
          <a:p>
            <a:r>
              <a:rPr lang="en-US" dirty="0" smtClean="0"/>
              <a:t>Critical Thinking</a:t>
            </a:r>
          </a:p>
          <a:p>
            <a:endParaRPr lang="en-US" dirty="0" smtClean="0"/>
          </a:p>
          <a:p>
            <a:r>
              <a:rPr lang="en-US" dirty="0" smtClean="0"/>
              <a:t>Creative Thinking</a:t>
            </a:r>
          </a:p>
          <a:p>
            <a:endParaRPr lang="en-US" dirty="0" smtClean="0"/>
          </a:p>
          <a:p>
            <a:r>
              <a:rPr lang="en-US" dirty="0" smtClean="0"/>
              <a:t>Logic Puzzles—Perplexing Placement Puzzles</a:t>
            </a:r>
            <a:endParaRPr lang="en-US" dirty="0"/>
          </a:p>
        </p:txBody>
      </p:sp>
    </p:spTree>
  </p:cSld>
  <p:clrMapOvr>
    <a:masterClrMapping/>
  </p:clrMapOvr>
  <p:transition spd="slow" advTm="5000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irc_mi" descr="http://www.englishexercises.org/makeagame/my_documents/my_pictures/2013/feb/83B_flapper_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66800"/>
            <a:ext cx="14382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What Will My 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Grade Child be Studying in Enrichment Class this Year?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4"/>
            <a:r>
              <a:rPr lang="en-US" sz="2800" dirty="0" smtClean="0"/>
              <a:t>Integrated Unit:  The Bee’s Knees</a:t>
            </a:r>
          </a:p>
          <a:p>
            <a:pPr lvl="4">
              <a:buNone/>
            </a:pPr>
            <a:endParaRPr lang="en-US" sz="2800" dirty="0" smtClean="0"/>
          </a:p>
          <a:p>
            <a:pPr lvl="4"/>
            <a:r>
              <a:rPr lang="en-US" sz="2800" dirty="0" smtClean="0"/>
              <a:t>Current Events</a:t>
            </a:r>
          </a:p>
          <a:p>
            <a:pPr lvl="4"/>
            <a:endParaRPr lang="en-US" sz="2800" dirty="0" smtClean="0"/>
          </a:p>
          <a:p>
            <a:pPr lvl="4"/>
            <a:r>
              <a:rPr lang="en-US" sz="2800" dirty="0" smtClean="0"/>
              <a:t>Critical Thinking</a:t>
            </a:r>
          </a:p>
          <a:p>
            <a:endParaRPr lang="en-US" dirty="0" smtClean="0"/>
          </a:p>
          <a:p>
            <a:pPr lvl="4"/>
            <a:r>
              <a:rPr lang="en-US" sz="2800" dirty="0" smtClean="0"/>
              <a:t>Creative Thinking</a:t>
            </a:r>
          </a:p>
          <a:p>
            <a:pPr lvl="4"/>
            <a:endParaRPr lang="en-US" sz="2800" dirty="0" smtClean="0"/>
          </a:p>
          <a:p>
            <a:pPr lvl="4"/>
            <a:r>
              <a:rPr lang="en-US" sz="2800" dirty="0" smtClean="0"/>
              <a:t>Logic Puzzles—Venn Diagrams</a:t>
            </a:r>
          </a:p>
          <a:p>
            <a:pPr lvl="4">
              <a:buNone/>
            </a:pPr>
            <a:endParaRPr lang="en-US" dirty="0"/>
          </a:p>
        </p:txBody>
      </p:sp>
    </p:spTree>
  </p:cSld>
  <p:clrMapOvr>
    <a:masterClrMapping/>
  </p:clrMapOvr>
  <p:transition spd="slow" advTm="5000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676400"/>
          </a:xfrm>
          <a:noFill/>
          <a:ln w="28575">
            <a:solidFill>
              <a:srgbClr val="009900"/>
            </a:solidFill>
          </a:ln>
        </p:spPr>
        <p:txBody>
          <a:bodyPr/>
          <a:lstStyle/>
          <a:p>
            <a:pPr eaLnBrk="1" hangingPunct="1"/>
            <a:r>
              <a:rPr lang="en-US" dirty="0" smtClean="0">
                <a:latin typeface="Tw Cen MT" pitchFamily="34" charset="0"/>
              </a:rPr>
              <a:t>What do I hope to teach your child?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315200" cy="3429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w Cen MT" pitchFamily="34" charset="0"/>
              </a:rPr>
              <a:t>To be passionate about asking questions and finding answers</a:t>
            </a:r>
          </a:p>
          <a:p>
            <a:pPr eaLnBrk="1" hangingPunct="1"/>
            <a:endParaRPr lang="en-US" dirty="0" smtClean="0">
              <a:latin typeface="Tw Cen MT" pitchFamily="34" charset="0"/>
            </a:endParaRPr>
          </a:p>
          <a:p>
            <a:pPr eaLnBrk="1" hangingPunct="1"/>
            <a:r>
              <a:rPr lang="en-US" dirty="0" smtClean="0">
                <a:latin typeface="Tw Cen MT" pitchFamily="34" charset="0"/>
              </a:rPr>
              <a:t>To love learning</a:t>
            </a:r>
          </a:p>
          <a:p>
            <a:pPr eaLnBrk="1" hangingPunct="1"/>
            <a:endParaRPr lang="en-US" dirty="0" smtClean="0">
              <a:latin typeface="Tw Cen MT" pitchFamily="34" charset="0"/>
            </a:endParaRPr>
          </a:p>
          <a:p>
            <a:pPr eaLnBrk="1" hangingPunct="1"/>
            <a:r>
              <a:rPr lang="en-US" dirty="0" smtClean="0">
                <a:latin typeface="Tw Cen MT" pitchFamily="34" charset="0"/>
              </a:rPr>
              <a:t>To produce quality work </a:t>
            </a:r>
          </a:p>
          <a:p>
            <a:pPr eaLnBrk="1" hangingPunct="1"/>
            <a:endParaRPr lang="en-US" dirty="0" smtClean="0">
              <a:latin typeface="Tw Cen MT" pitchFamily="34" charset="0"/>
            </a:endParaRPr>
          </a:p>
          <a:p>
            <a:pPr eaLnBrk="1" hangingPunct="1"/>
            <a:r>
              <a:rPr lang="en-US" dirty="0" smtClean="0">
                <a:latin typeface="Tw Cen MT" pitchFamily="34" charset="0"/>
              </a:rPr>
              <a:t>To recognize that we all have strengths and weaknesses</a:t>
            </a:r>
          </a:p>
        </p:txBody>
      </p:sp>
    </p:spTree>
  </p:cSld>
  <p:clrMapOvr>
    <a:masterClrMapping/>
  </p:clrMapOvr>
  <p:transition spd="slow" advTm="5000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rnival">
  <a:themeElements>
    <a:clrScheme name="Carnival">
      <a:dk1>
        <a:srgbClr val="000000"/>
      </a:dk1>
      <a:lt1>
        <a:srgbClr val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1985</TotalTime>
  <Words>783</Words>
  <Application>Microsoft Office PowerPoint</Application>
  <PresentationFormat>On-screen Show (4:3)</PresentationFormat>
  <Paragraphs>248</Paragraphs>
  <Slides>16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Carnival</vt:lpstr>
      <vt:lpstr>Welcome to Crabapple Lane’s  Curriculum Night 2016-2017</vt:lpstr>
      <vt:lpstr>Slide 1</vt:lpstr>
      <vt:lpstr>Enrichment Curriculum</vt:lpstr>
      <vt:lpstr>What Will My 1st Grade Child be Studying in Enrichment Class this Year?</vt:lpstr>
      <vt:lpstr>What Will 2nd Grade Child be Studying in Enrichment Class this Year?</vt:lpstr>
      <vt:lpstr>What Will My 3rd Grade Child be Studying in Enrichment Class this Year?</vt:lpstr>
      <vt:lpstr>What Will 4th Grade Child be Studying in Enrichment Class this Year?</vt:lpstr>
      <vt:lpstr>What Will My 5th Grade Child be Studying in Enrichment Class this Year?</vt:lpstr>
      <vt:lpstr>What do I hope to teach your child?</vt:lpstr>
      <vt:lpstr>Nuts and Bolts</vt:lpstr>
      <vt:lpstr> Attention!</vt:lpstr>
      <vt:lpstr>Enrichment Grading Scale</vt:lpstr>
      <vt:lpstr>Classroom Management</vt:lpstr>
      <vt:lpstr>Enrichment Report Cards</vt:lpstr>
      <vt:lpstr>Communication- the Key!</vt:lpstr>
      <vt:lpstr>Thank you!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Consider…What Does it Mean to Be Gifted?</dc:title>
  <dc:creator>Jill Whiten</dc:creator>
  <cp:lastModifiedBy>FCBOE</cp:lastModifiedBy>
  <cp:revision>173</cp:revision>
  <dcterms:modified xsi:type="dcterms:W3CDTF">2016-09-07T20:41:16Z</dcterms:modified>
</cp:coreProperties>
</file>