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8"/>
  </p:notesMasterIdLst>
  <p:sldIdLst>
    <p:sldId id="256" r:id="rId2"/>
    <p:sldId id="257" r:id="rId3"/>
    <p:sldId id="258" r:id="rId4"/>
    <p:sldId id="259" r:id="rId5"/>
    <p:sldId id="260" r:id="rId6"/>
    <p:sldId id="261" r:id="rId7"/>
  </p:sldIdLst>
  <p:sldSz cx="10160000" cy="7620000"/>
  <p:notesSz cx="7620000" cy="10160000"/>
  <p:embeddedFontLst>
    <p:embeddedFont>
      <p:font typeface="Georgia" pitchFamily="18" charset="0"/>
      <p:regular r:id="rId9"/>
      <p:bold r:id="rId10"/>
      <p:italic r:id="rId11"/>
      <p:boldItalic r:id="rId12"/>
    </p:embeddedFont>
    <p:embeddedFont>
      <p:font typeface="Chiller" pitchFamily="82" charset="0"/>
      <p:regular r:id="rId13"/>
    </p:embeddedFont>
    <p:embeddedFont>
      <p:font typeface="Lucida Bright" pitchFamily="18" charset="0"/>
      <p:regular r:id="rId14"/>
      <p:bold r:id="rId15"/>
      <p:italic r:id="rId16"/>
      <p:boldItalic r:id="rId17"/>
    </p:embeddedFont>
    <p:embeddedFont>
      <p:font typeface="Leelawadee" pitchFamily="34" charset="-34"/>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936" y="204"/>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0999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0432912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 name="Shape 21"/>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 name="Shape 28"/>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 name="Shape 35"/>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 name="Shape 45"/>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 name="Shape 52"/>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4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4800" b="0" i="0" u="none" strike="noStrike" cap="none">
                <a:solidFill>
                  <a:srgbClr val="000000"/>
                </a:solidFill>
                <a:latin typeface="Arial"/>
                <a:ea typeface="Arial"/>
                <a:cs typeface="Arial"/>
                <a:sym typeface="Arial"/>
              </a:defRPr>
            </a:lvl2pPr>
            <a:lvl3pPr lvl="2" indent="0" algn="ctr">
              <a:spcBef>
                <a:spcPts val="0"/>
              </a:spcBef>
              <a:buNone/>
              <a:defRPr sz="4800"/>
            </a:lvl3pPr>
            <a:lvl4pPr lvl="3" indent="0" algn="ctr">
              <a:spcBef>
                <a:spcPts val="0"/>
              </a:spcBef>
              <a:buNone/>
              <a:defRPr sz="4800"/>
            </a:lvl4pPr>
            <a:lvl5pPr lvl="4" indent="0" algn="ctr">
              <a:spcBef>
                <a:spcPts val="0"/>
              </a:spcBef>
              <a:buNone/>
              <a:defRPr sz="4800"/>
            </a:lvl5pPr>
            <a:lvl6pPr lvl="5" indent="0" algn="ctr">
              <a:spcBef>
                <a:spcPts val="0"/>
              </a:spcBef>
              <a:buNone/>
              <a:defRPr sz="4800"/>
            </a:lvl6pPr>
            <a:lvl7pPr lvl="6" indent="0" algn="ctr">
              <a:spcBef>
                <a:spcPts val="0"/>
              </a:spcBef>
              <a:buNone/>
              <a:defRPr sz="4800"/>
            </a:lvl7pPr>
            <a:lvl8pPr lvl="7" indent="0" algn="ctr">
              <a:spcBef>
                <a:spcPts val="0"/>
              </a:spcBef>
              <a:buNone/>
              <a:defRPr sz="4800"/>
            </a:lvl8pPr>
            <a:lvl9pPr lvl="8" indent="0" algn="ctr">
              <a:spcBef>
                <a:spcPts val="0"/>
              </a:spcBef>
              <a:buNone/>
              <a:defRPr sz="4800"/>
            </a:lvl9pPr>
          </a:lstStyle>
          <a:p>
            <a:endParaRPr/>
          </a:p>
        </p:txBody>
      </p:sp>
      <p:sp>
        <p:nvSpPr>
          <p:cNvPr id="9" name="Shape 9"/>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2pPr>
            <a:lvl3pPr lvl="2" indent="0">
              <a:spcBef>
                <a:spcPts val="0"/>
              </a:spcBef>
              <a:buNone/>
              <a:defRPr sz="4266"/>
            </a:lvl3pPr>
            <a:lvl4pPr lvl="3" indent="0">
              <a:spcBef>
                <a:spcPts val="0"/>
              </a:spcBef>
              <a:buNone/>
              <a:defRPr sz="4266"/>
            </a:lvl4pPr>
            <a:lvl5pPr lvl="4" indent="0">
              <a:spcBef>
                <a:spcPts val="0"/>
              </a:spcBef>
              <a:buNone/>
              <a:defRPr sz="4266"/>
            </a:lvl5pPr>
            <a:lvl6pPr lvl="5" indent="0">
              <a:spcBef>
                <a:spcPts val="0"/>
              </a:spcBef>
              <a:buNone/>
              <a:defRPr sz="4266"/>
            </a:lvl6pPr>
            <a:lvl7pPr lvl="6" indent="0">
              <a:spcBef>
                <a:spcPts val="0"/>
              </a:spcBef>
              <a:buNone/>
              <a:defRPr sz="4266"/>
            </a:lvl7pPr>
            <a:lvl8pPr lvl="7" indent="0">
              <a:spcBef>
                <a:spcPts val="0"/>
              </a:spcBef>
              <a:buNone/>
              <a:defRPr sz="4266"/>
            </a:lvl8pPr>
            <a:lvl9pPr lvl="8" indent="0">
              <a:spcBef>
                <a:spcPts val="0"/>
              </a:spcBef>
              <a:buNone/>
              <a:defRPr sz="4266"/>
            </a:lvl9pPr>
          </a:lstStyle>
          <a:p>
            <a:endParaRPr/>
          </a:p>
        </p:txBody>
      </p:sp>
      <p:sp>
        <p:nvSpPr>
          <p:cNvPr id="12" name="Shape 12"/>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2pPr>
            <a:lvl3pPr lvl="2" indent="0">
              <a:spcBef>
                <a:spcPts val="0"/>
              </a:spcBef>
              <a:buNone/>
              <a:defRPr sz="4266"/>
            </a:lvl3pPr>
            <a:lvl4pPr lvl="3" indent="0">
              <a:spcBef>
                <a:spcPts val="0"/>
              </a:spcBef>
              <a:buNone/>
              <a:defRPr sz="4266"/>
            </a:lvl4pPr>
            <a:lvl5pPr lvl="4" indent="0">
              <a:spcBef>
                <a:spcPts val="0"/>
              </a:spcBef>
              <a:buNone/>
              <a:defRPr sz="4266"/>
            </a:lvl5pPr>
            <a:lvl6pPr lvl="5" indent="0">
              <a:spcBef>
                <a:spcPts val="0"/>
              </a:spcBef>
              <a:buNone/>
              <a:defRPr sz="4266"/>
            </a:lvl6pPr>
            <a:lvl7pPr lvl="6" indent="0">
              <a:spcBef>
                <a:spcPts val="0"/>
              </a:spcBef>
              <a:buNone/>
              <a:defRPr sz="4266"/>
            </a:lvl7pPr>
            <a:lvl8pPr lvl="7" indent="0">
              <a:spcBef>
                <a:spcPts val="0"/>
              </a:spcBef>
              <a:buNone/>
              <a:defRPr sz="4266"/>
            </a:lvl8pPr>
            <a:lvl9pPr lvl="8" indent="0">
              <a:spcBef>
                <a:spcPts val="0"/>
              </a:spcBef>
              <a:buNone/>
              <a:defRPr sz="4266"/>
            </a:lvl9pPr>
          </a:lstStyle>
          <a:p>
            <a:endParaRPr/>
          </a:p>
        </p:txBody>
      </p:sp>
      <p:sp>
        <p:nvSpPr>
          <p:cNvPr id="15" name="Shape 15"/>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_ONLY">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abcnews.go.com/US/video/year-abstract-painter-opens-solo-show-famed-russian-423704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dogonews.com/2016/10/27/scary-study-reveals-spiders-can-hear-you-shrieking-from-across-the-ro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abcnews.go.com/US/video/history-national-park-service-38939711" TargetMode="External"/><Relationship Id="rId4" Type="http://schemas.openxmlformats.org/officeDocument/2006/relationships/hyperlink" Target="https://www.studentnewsdaily.com/daily-news-article/trump-clinton-debate-expected-to-shatter-recor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thecitizennews.com/articles/01-16-2013/lake-mac-starts-filling" TargetMode="External"/><Relationship Id="rId4" Type="http://schemas.openxmlformats.org/officeDocument/2006/relationships/hyperlink" Target="http://abcnews.go.com/Travel/japanese-airlines-ground-boeings-dreamliner-planes-latest-incident/story?id=1822586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thecitizennews.com/articles/01-16-2013/lake-mac-starts-filling" TargetMode="External"/><Relationship Id="rId4" Type="http://schemas.openxmlformats.org/officeDocument/2006/relationships/hyperlink" Target="http://abcnews.go.com/Travel/japanese-airlines-ground-boeings-dreamliner-planes-latest-incident/story?id=1822586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p:nvPr/>
        </p:nvSpPr>
        <p:spPr>
          <a:xfrm>
            <a:off x="291175" y="178350"/>
            <a:ext cx="9711000" cy="73626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1800" b="1" dirty="0"/>
          </a:p>
          <a:p>
            <a:pPr marL="0" marR="0" lvl="0" indent="0" algn="l" rtl="0">
              <a:lnSpc>
                <a:spcPct val="100000"/>
              </a:lnSpc>
              <a:spcBef>
                <a:spcPts val="0"/>
              </a:spcBef>
              <a:spcAft>
                <a:spcPts val="0"/>
              </a:spcAft>
              <a:buClr>
                <a:srgbClr val="000000"/>
              </a:buClr>
              <a:buFont typeface="Arial"/>
              <a:buNone/>
            </a:pPr>
            <a:endParaRPr sz="1800" b="1" dirty="0"/>
          </a:p>
          <a:p>
            <a:pPr marL="0" marR="0" lvl="0" indent="0" algn="l" rtl="0">
              <a:lnSpc>
                <a:spcPct val="100000"/>
              </a:lnSpc>
              <a:spcBef>
                <a:spcPts val="0"/>
              </a:spcBef>
              <a:spcAft>
                <a:spcPts val="0"/>
              </a:spcAft>
              <a:buClr>
                <a:srgbClr val="000000"/>
              </a:buClr>
              <a:buSzPct val="25000"/>
              <a:buFont typeface="Arial"/>
              <a:buNone/>
            </a:pPr>
            <a:r>
              <a:rPr lang="en-US" sz="4800" b="1" i="0" u="none" strike="noStrike" cap="none" dirty="0">
                <a:solidFill>
                  <a:srgbClr val="000000"/>
                </a:solidFill>
                <a:latin typeface="Happy Monkey"/>
                <a:ea typeface="Happy Monkey"/>
                <a:cs typeface="Happy Monkey"/>
                <a:sym typeface="Happy Monkey"/>
              </a:rPr>
              <a:t>Week of </a:t>
            </a:r>
            <a:r>
              <a:rPr lang="en-US" sz="4800" b="1" dirty="0" smtClean="0">
                <a:latin typeface="Happy Monkey"/>
                <a:ea typeface="Happy Monkey"/>
                <a:cs typeface="Happy Monkey"/>
                <a:sym typeface="Happy Monkey"/>
              </a:rPr>
              <a:t>October 31, 2016</a:t>
            </a:r>
            <a:r>
              <a:rPr lang="en-US" sz="4800" b="1" i="0" u="none" strike="noStrike" cap="none" dirty="0" smtClean="0">
                <a:solidFill>
                  <a:srgbClr val="000000"/>
                </a:solidFill>
                <a:latin typeface="Happy Monkey"/>
                <a:ea typeface="Happy Monkey"/>
                <a:cs typeface="Happy Monkey"/>
                <a:sym typeface="Happy Monkey"/>
              </a:rPr>
              <a:t>  </a:t>
            </a:r>
            <a:endParaRPr lang="en-US" sz="4800" b="1" i="0" u="none" strike="noStrike" cap="none" dirty="0">
              <a:solidFill>
                <a:srgbClr val="000000"/>
              </a:solidFill>
              <a:latin typeface="Happy Monkey"/>
              <a:ea typeface="Happy Monkey"/>
              <a:cs typeface="Happy Monkey"/>
              <a:sym typeface="Happy Monkey"/>
            </a:endParaRPr>
          </a:p>
          <a:p>
            <a:pPr marL="0" marR="0" lvl="0" indent="0" algn="l" rtl="0">
              <a:lnSpc>
                <a:spcPct val="100000"/>
              </a:lnSpc>
              <a:spcBef>
                <a:spcPts val="0"/>
              </a:spcBef>
              <a:spcAft>
                <a:spcPts val="0"/>
              </a:spcAft>
              <a:buClr>
                <a:srgbClr val="000000"/>
              </a:buClr>
              <a:buSzPct val="25000"/>
              <a:buFont typeface="Arial"/>
              <a:buNone/>
            </a:pPr>
            <a:r>
              <a:rPr lang="en-US" sz="4800" b="1" i="0" u="none" strike="noStrike" cap="none" dirty="0">
                <a:solidFill>
                  <a:srgbClr val="000000"/>
                </a:solidFill>
                <a:latin typeface="Happy Monkey"/>
                <a:ea typeface="Happy Monkey"/>
                <a:cs typeface="Happy Monkey"/>
                <a:sym typeface="Happy Monkey"/>
              </a:rPr>
              <a:t>Current Events </a:t>
            </a:r>
            <a:r>
              <a:rPr lang="en-US" sz="4800" b="1" i="0" u="none" strike="noStrike" cap="none" dirty="0" smtClean="0">
                <a:solidFill>
                  <a:srgbClr val="000000"/>
                </a:solidFill>
                <a:latin typeface="Happy Monkey"/>
                <a:ea typeface="Happy Monkey"/>
                <a:cs typeface="Happy Monkey"/>
                <a:sym typeface="Happy Monkey"/>
              </a:rPr>
              <a:t>Week</a:t>
            </a:r>
            <a:r>
              <a:rPr lang="en-US" sz="4800" b="1" dirty="0" smtClean="0">
                <a:latin typeface="Happy Monkey"/>
                <a:ea typeface="Happy Monkey"/>
                <a:cs typeface="Happy Monkey"/>
                <a:sym typeface="Happy Monkey"/>
              </a:rPr>
              <a:t> 11</a:t>
            </a:r>
            <a:endParaRPr lang="en-US" sz="4800" b="1" dirty="0">
              <a:latin typeface="Happy Monkey"/>
              <a:ea typeface="Happy Monkey"/>
              <a:cs typeface="Happy Monkey"/>
              <a:sym typeface="Happy Monkey"/>
            </a:endParaRPr>
          </a:p>
        </p:txBody>
      </p:sp>
      <p:sp>
        <p:nvSpPr>
          <p:cNvPr id="24" name="Shape 24"/>
          <p:cNvSpPr txBox="1"/>
          <p:nvPr/>
        </p:nvSpPr>
        <p:spPr>
          <a:xfrm>
            <a:off x="291175" y="5966500"/>
            <a:ext cx="8982300" cy="13767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endParaRPr sz="1800" b="1" dirty="0">
              <a:solidFill>
                <a:schemeClr val="dk1"/>
              </a:solidFill>
              <a:latin typeface="Happy Monkey"/>
              <a:ea typeface="Happy Monkey"/>
              <a:cs typeface="Happy Monkey"/>
              <a:sym typeface="Happy Monkey"/>
            </a:endParaRPr>
          </a:p>
          <a:p>
            <a:pPr lvl="0" rtl="0">
              <a:spcBef>
                <a:spcPts val="0"/>
              </a:spcBef>
              <a:buClr>
                <a:schemeClr val="dk1"/>
              </a:buClr>
              <a:buFont typeface="Arial"/>
              <a:buNone/>
            </a:pPr>
            <a:endParaRPr sz="1800" b="1" dirty="0">
              <a:solidFill>
                <a:schemeClr val="dk1"/>
              </a:solidFill>
              <a:latin typeface="Happy Monkey"/>
              <a:ea typeface="Happy Monkey"/>
              <a:cs typeface="Happy Monkey"/>
              <a:sym typeface="Happy Monkey"/>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99" y="3029563"/>
            <a:ext cx="3773594" cy="3625287"/>
          </a:xfrm>
          <a:prstGeom prst="rect">
            <a:avLst/>
          </a:prstGeom>
        </p:spPr>
      </p:pic>
      <p:sp>
        <p:nvSpPr>
          <p:cNvPr id="4" name="TextBox 3"/>
          <p:cNvSpPr txBox="1"/>
          <p:nvPr/>
        </p:nvSpPr>
        <p:spPr>
          <a:xfrm>
            <a:off x="4782325" y="3261816"/>
            <a:ext cx="5219850" cy="3416320"/>
          </a:xfrm>
          <a:prstGeom prst="rect">
            <a:avLst/>
          </a:prstGeom>
          <a:noFill/>
        </p:spPr>
        <p:txBody>
          <a:bodyPr wrap="square" rtlCol="0">
            <a:spAutoFit/>
          </a:bodyPr>
          <a:lstStyle/>
          <a:p>
            <a:r>
              <a:rPr lang="en-US" sz="5400" b="1" dirty="0" smtClean="0">
                <a:latin typeface="Chiller" pitchFamily="82" charset="0"/>
              </a:rPr>
              <a:t>May your fall be filled with many things that make you </a:t>
            </a:r>
            <a:r>
              <a:rPr lang="en-US" sz="5400" b="1" smtClean="0">
                <a:latin typeface="Chiller" pitchFamily="82" charset="0"/>
              </a:rPr>
              <a:t>think. Choose </a:t>
            </a:r>
            <a:r>
              <a:rPr lang="en-US" sz="5400" b="1" dirty="0" smtClean="0">
                <a:latin typeface="Chiller" pitchFamily="82" charset="0"/>
              </a:rPr>
              <a:t>to be a wise owl!  </a:t>
            </a:r>
            <a:endParaRPr lang="en-US" sz="5400" b="1" dirty="0">
              <a:latin typeface="Chiller" pitchFamily="82"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40825" y="389800"/>
            <a:ext cx="8761500" cy="1326900"/>
          </a:xfrm>
          <a:prstGeom prst="rect">
            <a:avLst/>
          </a:prstGeom>
          <a:noFill/>
          <a:ln>
            <a:noFill/>
          </a:ln>
        </p:spPr>
        <p:txBody>
          <a:bodyPr lIns="38100" tIns="38100" rIns="38100" bIns="38100" anchor="b" anchorCtr="0">
            <a:noAutofit/>
          </a:bodyPr>
          <a:lstStyle/>
          <a:p>
            <a:pPr marL="0" marR="0" lvl="0" indent="0" algn="l" rtl="0">
              <a:lnSpc>
                <a:spcPct val="119000"/>
              </a:lnSpc>
              <a:spcBef>
                <a:spcPts val="0"/>
              </a:spcBef>
              <a:spcAft>
                <a:spcPts val="0"/>
              </a:spcAft>
              <a:buClr>
                <a:srgbClr val="000000"/>
              </a:buClr>
              <a:buSzPct val="25000"/>
              <a:buFont typeface="Arial"/>
              <a:buNone/>
            </a:pPr>
            <a:r>
              <a:rPr lang="en-US" sz="3759" b="0" i="0" u="none" strike="noStrike" cap="none" dirty="0">
                <a:solidFill>
                  <a:srgbClr val="000000"/>
                </a:solidFill>
                <a:latin typeface="Arial"/>
                <a:ea typeface="Arial"/>
                <a:cs typeface="Arial"/>
                <a:sym typeface="Arial"/>
              </a:rPr>
              <a:t>Type of news item: International, National, State, Local or Business</a:t>
            </a:r>
          </a:p>
        </p:txBody>
      </p:sp>
      <p:sp>
        <p:nvSpPr>
          <p:cNvPr id="31" name="Shape 31"/>
          <p:cNvSpPr txBox="1"/>
          <p:nvPr/>
        </p:nvSpPr>
        <p:spPr>
          <a:xfrm>
            <a:off x="432975" y="1828800"/>
            <a:ext cx="9482400" cy="47988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dirty="0" smtClean="0">
                <a:solidFill>
                  <a:srgbClr val="2A2A2A"/>
                </a:solidFill>
                <a:highlight>
                  <a:srgbClr val="FFFFFF"/>
                </a:highlight>
                <a:latin typeface="Georgia"/>
                <a:sym typeface="Georgia"/>
              </a:rPr>
              <a:t>Can children become famous artists?</a:t>
            </a:r>
          </a:p>
          <a:p>
            <a:pPr marL="0" marR="0" lvl="0" indent="0" algn="l" rtl="0">
              <a:lnSpc>
                <a:spcPct val="100000"/>
              </a:lnSpc>
              <a:spcBef>
                <a:spcPts val="0"/>
              </a:spcBef>
              <a:spcAft>
                <a:spcPts val="0"/>
              </a:spcAft>
              <a:buClr>
                <a:srgbClr val="000000"/>
              </a:buClr>
              <a:buSzPct val="25000"/>
              <a:buFont typeface="Arial"/>
              <a:buNone/>
            </a:pPr>
            <a:r>
              <a:rPr lang="en-US" sz="3200" dirty="0" smtClean="0">
                <a:solidFill>
                  <a:srgbClr val="2A2A2A"/>
                </a:solidFill>
                <a:highlight>
                  <a:srgbClr val="FFFFFF"/>
                </a:highlight>
                <a:latin typeface="Georgia"/>
                <a:sym typeface="Georgia"/>
              </a:rPr>
              <a:t>Of course they can!  </a:t>
            </a:r>
            <a:r>
              <a:rPr lang="en-US" sz="3200" dirty="0" err="1" smtClean="0">
                <a:solidFill>
                  <a:srgbClr val="2A2A2A"/>
                </a:solidFill>
                <a:highlight>
                  <a:srgbClr val="FFFFFF"/>
                </a:highlight>
                <a:latin typeface="Georgia"/>
                <a:sym typeface="Georgia"/>
              </a:rPr>
              <a:t>Alita</a:t>
            </a:r>
            <a:r>
              <a:rPr lang="en-US" sz="3200" dirty="0" smtClean="0">
                <a:solidFill>
                  <a:srgbClr val="2A2A2A"/>
                </a:solidFill>
                <a:highlight>
                  <a:srgbClr val="FFFFFF"/>
                </a:highlight>
                <a:latin typeface="Georgia"/>
                <a:sym typeface="Georgia"/>
              </a:rPr>
              <a:t> is a famous 9 year old girl from Australia with an amazing story.  She began painting when she was still a toddler and has gone on to take the world by storm!  As an abstract artist, </a:t>
            </a:r>
            <a:r>
              <a:rPr lang="en-US" sz="3200" dirty="0" err="1" smtClean="0">
                <a:solidFill>
                  <a:srgbClr val="2A2A2A"/>
                </a:solidFill>
                <a:highlight>
                  <a:srgbClr val="FFFFFF"/>
                </a:highlight>
                <a:latin typeface="Georgia"/>
                <a:sym typeface="Georgia"/>
              </a:rPr>
              <a:t>Alita</a:t>
            </a:r>
            <a:r>
              <a:rPr lang="en-US" sz="3200" dirty="0" smtClean="0">
                <a:solidFill>
                  <a:srgbClr val="2A2A2A"/>
                </a:solidFill>
                <a:highlight>
                  <a:srgbClr val="FFFFFF"/>
                </a:highlight>
                <a:latin typeface="Georgia"/>
                <a:sym typeface="Georgia"/>
              </a:rPr>
              <a:t> says she uses paint and the canvass to express her views of the world and her feelings.  See the story here and then discuss the pros and cons of achieving this feat at such a young age:  </a:t>
            </a:r>
          </a:p>
          <a:p>
            <a:pPr lvl="0">
              <a:buClr>
                <a:srgbClr val="000000"/>
              </a:buClr>
              <a:buSzPct val="25000"/>
            </a:pPr>
            <a:r>
              <a:rPr lang="en-US" sz="1600" dirty="0">
                <a:solidFill>
                  <a:srgbClr val="0000FF"/>
                </a:solidFill>
                <a:highlight>
                  <a:srgbClr val="FFFFFF"/>
                </a:highlight>
                <a:hlinkClick r:id="rId4"/>
              </a:rPr>
              <a:t>http://</a:t>
            </a:r>
            <a:r>
              <a:rPr lang="en-US" sz="1600" dirty="0" smtClean="0">
                <a:solidFill>
                  <a:srgbClr val="0000FF"/>
                </a:solidFill>
                <a:highlight>
                  <a:srgbClr val="FFFFFF"/>
                </a:highlight>
                <a:hlinkClick r:id="rId4"/>
              </a:rPr>
              <a:t>abcnews.go.com/US/video/year-abstract-painter-opens-solo-show-famed-russian-42370422</a:t>
            </a:r>
            <a:r>
              <a:rPr lang="en-US" sz="1600" dirty="0" smtClean="0">
                <a:solidFill>
                  <a:srgbClr val="0000FF"/>
                </a:solidFill>
                <a:highlight>
                  <a:srgbClr val="FFFFFF"/>
                </a:highlight>
              </a:rPr>
              <a:t> </a:t>
            </a:r>
            <a:endParaRPr sz="1600" dirty="0">
              <a:solidFill>
                <a:srgbClr val="0000FF"/>
              </a:solidFill>
              <a:highlight>
                <a:srgbClr val="FFFFFF"/>
              </a:highlight>
            </a:endParaRPr>
          </a:p>
          <a:p>
            <a:pPr marL="0" marR="0" lvl="0" indent="0" algn="l" rtl="0">
              <a:lnSpc>
                <a:spcPct val="100000"/>
              </a:lnSpc>
              <a:spcBef>
                <a:spcPts val="0"/>
              </a:spcBef>
              <a:spcAft>
                <a:spcPts val="0"/>
              </a:spcAft>
              <a:buClr>
                <a:srgbClr val="000000"/>
              </a:buClr>
              <a:buFont typeface="Arial"/>
              <a:buNone/>
            </a:pPr>
            <a:endParaRPr sz="3000" dirty="0">
              <a:solidFill>
                <a:srgbClr val="0000FF"/>
              </a:solidFill>
              <a:highlight>
                <a:srgbClr val="FFFFFF"/>
              </a:highlight>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740825" y="389800"/>
            <a:ext cx="8761500" cy="1326898"/>
          </a:xfrm>
          <a:prstGeom prst="rect">
            <a:avLst/>
          </a:prstGeom>
          <a:noFill/>
          <a:ln>
            <a:noFill/>
          </a:ln>
        </p:spPr>
        <p:txBody>
          <a:bodyPr lIns="38100" tIns="38100" rIns="38100" bIns="38100" anchor="b" anchorCtr="0">
            <a:noAutofit/>
          </a:bodyPr>
          <a:lstStyle/>
          <a:p>
            <a:pPr lvl="0">
              <a:lnSpc>
                <a:spcPct val="119000"/>
              </a:lnSpc>
              <a:buClr>
                <a:srgbClr val="000000"/>
              </a:buClr>
              <a:buSzPct val="25000"/>
            </a:pPr>
            <a:r>
              <a:rPr lang="en-US" sz="3759" dirty="0"/>
              <a:t>Type of news item: International, National, State, Local or Business</a:t>
            </a:r>
            <a:endParaRPr lang="en-US" sz="3759" dirty="0"/>
          </a:p>
        </p:txBody>
      </p:sp>
      <p:sp>
        <p:nvSpPr>
          <p:cNvPr id="38" name="Shape 38"/>
          <p:cNvSpPr txBox="1"/>
          <p:nvPr/>
        </p:nvSpPr>
        <p:spPr>
          <a:xfrm>
            <a:off x="507225" y="1928400"/>
            <a:ext cx="9030600" cy="50631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txBox="1"/>
          <p:nvPr/>
        </p:nvSpPr>
        <p:spPr>
          <a:xfrm>
            <a:off x="660400" y="2133600"/>
            <a:ext cx="8763000"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txBox="1"/>
          <p:nvPr/>
        </p:nvSpPr>
        <p:spPr>
          <a:xfrm>
            <a:off x="315850" y="1835900"/>
            <a:ext cx="6876520" cy="5586600"/>
          </a:xfrm>
          <a:prstGeom prst="rect">
            <a:avLst/>
          </a:prstGeom>
          <a:noFill/>
          <a:ln>
            <a:noFill/>
          </a:ln>
        </p:spPr>
        <p:txBody>
          <a:bodyPr lIns="91425" tIns="45700" rIns="91425" bIns="45700" anchor="t" anchorCtr="0">
            <a:noAutofit/>
          </a:bodyPr>
          <a:lstStyle/>
          <a:p>
            <a:pPr lvl="0" rtl="0">
              <a:lnSpc>
                <a:spcPct val="100000"/>
              </a:lnSpc>
              <a:spcBef>
                <a:spcPts val="0"/>
              </a:spcBef>
              <a:buClr>
                <a:schemeClr val="dk1"/>
              </a:buClr>
              <a:buSzPct val="61111"/>
              <a:buFont typeface="Arial"/>
              <a:buNone/>
            </a:pPr>
            <a:r>
              <a:rPr lang="en-US" sz="2800" dirty="0" smtClean="0">
                <a:solidFill>
                  <a:schemeClr val="dk1"/>
                </a:solidFill>
                <a:highlight>
                  <a:srgbClr val="FFFFFF"/>
                </a:highlight>
              </a:rPr>
              <a:t>Afraid of spiders?  Turns out that these creepy, crawly arachnids are able to ‘hear’ shrieks even though they have NO EARS!  So how is this possible and how did researchers at Cornell University figure it out?  Read more and see the video here:  </a:t>
            </a:r>
          </a:p>
          <a:p>
            <a:pPr lvl="0">
              <a:buClr>
                <a:schemeClr val="dk1"/>
              </a:buClr>
              <a:buSzPct val="61111"/>
            </a:pPr>
            <a:r>
              <a:rPr lang="en-US" sz="2800" dirty="0">
                <a:solidFill>
                  <a:srgbClr val="212939"/>
                </a:solidFill>
                <a:highlight>
                  <a:srgbClr val="FFFFFF"/>
                </a:highlight>
                <a:hlinkClick r:id="rId4"/>
              </a:rPr>
              <a:t>https://</a:t>
            </a:r>
            <a:r>
              <a:rPr lang="en-US" sz="2800" dirty="0" smtClean="0">
                <a:solidFill>
                  <a:srgbClr val="212939"/>
                </a:solidFill>
                <a:highlight>
                  <a:srgbClr val="FFFFFF"/>
                </a:highlight>
                <a:hlinkClick r:id="rId4"/>
              </a:rPr>
              <a:t>www.dogonews.com/2016/10/27/scary-study-reveals-spiders-can-hear-you-shrieking-from-across-the-room</a:t>
            </a:r>
            <a:r>
              <a:rPr lang="en-US" sz="2800" dirty="0" smtClean="0">
                <a:solidFill>
                  <a:srgbClr val="212939"/>
                </a:solidFill>
                <a:highlight>
                  <a:srgbClr val="FFFFFF"/>
                </a:highlight>
              </a:rPr>
              <a:t> </a:t>
            </a:r>
          </a:p>
          <a:p>
            <a:pPr lvl="0">
              <a:buClr>
                <a:schemeClr val="dk1"/>
              </a:buClr>
              <a:buSzPct val="61111"/>
            </a:pPr>
            <a:r>
              <a:rPr lang="en-US" sz="2800" dirty="0" smtClean="0">
                <a:solidFill>
                  <a:srgbClr val="212939"/>
                </a:solidFill>
                <a:highlight>
                  <a:srgbClr val="FFFFFF"/>
                </a:highlight>
              </a:rPr>
              <a:t>Why do you think people are so afraid of spiders?  </a:t>
            </a:r>
            <a:r>
              <a:rPr lang="en-US" sz="2800" dirty="0" smtClean="0">
                <a:solidFill>
                  <a:srgbClr val="212939"/>
                </a:solidFill>
                <a:highlight>
                  <a:srgbClr val="FFFFFF"/>
                </a:highlight>
              </a:rPr>
              <a:t>Are YOU afraid?  </a:t>
            </a:r>
            <a:endParaRPr sz="2800" dirty="0">
              <a:solidFill>
                <a:srgbClr val="212939"/>
              </a:solidFill>
              <a:highlight>
                <a:srgbClr val="FFFFFF"/>
              </a:highlight>
            </a:endParaRPr>
          </a:p>
          <a:p>
            <a:pPr lvl="0" rtl="0">
              <a:lnSpc>
                <a:spcPct val="100000"/>
              </a:lnSpc>
              <a:spcBef>
                <a:spcPts val="0"/>
              </a:spcBef>
              <a:buClr>
                <a:schemeClr val="dk1"/>
              </a:buClr>
              <a:buFont typeface="Arial"/>
              <a:buNone/>
            </a:pPr>
            <a:endParaRPr sz="1350" dirty="0">
              <a:solidFill>
                <a:srgbClr val="212939"/>
              </a:solidFill>
              <a:highlight>
                <a:srgbClr val="FFFFFF"/>
              </a:highlight>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2370" y="2148146"/>
            <a:ext cx="2688609" cy="205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740825" y="389800"/>
            <a:ext cx="8761575" cy="1326774"/>
          </a:xfrm>
          <a:prstGeom prst="rect">
            <a:avLst/>
          </a:prstGeom>
          <a:noFill/>
          <a:ln>
            <a:noFill/>
          </a:ln>
        </p:spPr>
        <p:txBody>
          <a:bodyPr lIns="38100" tIns="38100" rIns="38100" bIns="38100" anchor="b" anchorCtr="0">
            <a:noAutofit/>
          </a:bodyPr>
          <a:lstStyle/>
          <a:p>
            <a:pPr marL="0" marR="0" lvl="0" indent="0" algn="l" rtl="0">
              <a:lnSpc>
                <a:spcPct val="119000"/>
              </a:lnSpc>
              <a:spcBef>
                <a:spcPts val="0"/>
              </a:spcBef>
              <a:spcAft>
                <a:spcPts val="0"/>
              </a:spcAft>
              <a:buClr>
                <a:srgbClr val="000000"/>
              </a:buClr>
              <a:buSzPct val="25000"/>
              <a:buFont typeface="Arial"/>
              <a:buNone/>
            </a:pPr>
            <a:r>
              <a:rPr lang="en-US" sz="3759" b="0" i="0" u="none" strike="noStrike" cap="none">
                <a:solidFill>
                  <a:srgbClr val="000000"/>
                </a:solidFill>
                <a:latin typeface="Arial"/>
                <a:ea typeface="Arial"/>
                <a:cs typeface="Arial"/>
                <a:sym typeface="Arial"/>
              </a:rPr>
              <a:t>Type of news item: International, National, State, Local or Business</a:t>
            </a:r>
          </a:p>
        </p:txBody>
      </p:sp>
      <p:sp>
        <p:nvSpPr>
          <p:cNvPr id="48" name="Shape 48">
            <a:hlinkClick r:id="rId4"/>
          </p:cNvPr>
          <p:cNvSpPr txBox="1"/>
          <p:nvPr/>
        </p:nvSpPr>
        <p:spPr>
          <a:xfrm>
            <a:off x="401950" y="1828800"/>
            <a:ext cx="9497700" cy="5486100"/>
          </a:xfrm>
          <a:prstGeom prst="rect">
            <a:avLst/>
          </a:prstGeom>
          <a:noFill/>
          <a:ln>
            <a:noFill/>
          </a:ln>
        </p:spPr>
        <p:txBody>
          <a:bodyPr lIns="38100" tIns="38100" rIns="38100" bIns="38100" anchor="t" anchorCtr="0">
            <a:noAutofit/>
          </a:bodyPr>
          <a:lstStyle/>
          <a:p>
            <a:pPr lvl="0" rtl="0">
              <a:lnSpc>
                <a:spcPct val="110000"/>
              </a:lnSpc>
              <a:spcBef>
                <a:spcPts val="1700"/>
              </a:spcBef>
              <a:spcAft>
                <a:spcPts val="800"/>
              </a:spcAft>
              <a:buClr>
                <a:schemeClr val="dk1"/>
              </a:buClr>
              <a:buSzPct val="35483"/>
              <a:buFont typeface="Arial"/>
              <a:buNone/>
            </a:pPr>
            <a:r>
              <a:rPr lang="en-US" sz="3100" b="1" dirty="0" smtClean="0">
                <a:solidFill>
                  <a:srgbClr val="333333"/>
                </a:solidFill>
                <a:latin typeface="Leelawadee" pitchFamily="34" charset="-34"/>
                <a:ea typeface="Merriweather"/>
                <a:cs typeface="Leelawadee" pitchFamily="34" charset="-34"/>
                <a:sym typeface="Merriweather"/>
              </a:rPr>
              <a:t>Who will be the next president and will he or she be a conservationist?  Will National Parks be supported during the next presidential term? </a:t>
            </a:r>
            <a:r>
              <a:rPr lang="en-US" sz="2800" dirty="0" smtClean="0">
                <a:solidFill>
                  <a:srgbClr val="333333"/>
                </a:solidFill>
                <a:latin typeface="Lucida Bright" pitchFamily="18" charset="0"/>
                <a:ea typeface="Merriweather"/>
                <a:cs typeface="Merriweather"/>
                <a:sym typeface="Merriweather"/>
              </a:rPr>
              <a:t>Whether you are a Democrat or a Republican you should ask yourself where YOUR top candidate stands on conservation issues?  Have you ever considered how and when the National Park Service was established?  It took many years and the work of several U.S. Presidents to make the idea a reality.  See a brief history here</a:t>
            </a:r>
            <a:r>
              <a:rPr lang="en-US" sz="2800" dirty="0">
                <a:solidFill>
                  <a:srgbClr val="333333"/>
                </a:solidFill>
                <a:latin typeface="Lucida Bright" pitchFamily="18" charset="0"/>
                <a:ea typeface="Merriweather"/>
                <a:cs typeface="Merriweather"/>
                <a:sym typeface="Merriweather"/>
              </a:rPr>
              <a:t>: </a:t>
            </a:r>
            <a:r>
              <a:rPr lang="en-US" sz="1600" b="1" dirty="0">
                <a:solidFill>
                  <a:srgbClr val="333333"/>
                </a:solidFill>
                <a:latin typeface="Lucida Bright" pitchFamily="18" charset="0"/>
                <a:ea typeface="Merriweather"/>
                <a:cs typeface="Merriweather"/>
                <a:sym typeface="Merriweather"/>
                <a:hlinkClick r:id="rId5"/>
              </a:rPr>
              <a:t>http://</a:t>
            </a:r>
            <a:r>
              <a:rPr lang="en-US" sz="1600" b="1" dirty="0" smtClean="0">
                <a:solidFill>
                  <a:srgbClr val="333333"/>
                </a:solidFill>
                <a:latin typeface="Lucida Bright" pitchFamily="18" charset="0"/>
                <a:ea typeface="Merriweather"/>
                <a:cs typeface="Merriweather"/>
                <a:sym typeface="Merriweather"/>
                <a:hlinkClick r:id="rId5"/>
              </a:rPr>
              <a:t>abcnews.go.com/US/video/history-national-park-service-38939711</a:t>
            </a:r>
            <a:r>
              <a:rPr lang="en-US" sz="1600" b="1" dirty="0" smtClean="0">
                <a:solidFill>
                  <a:srgbClr val="333333"/>
                </a:solidFill>
                <a:latin typeface="Lucida Bright" pitchFamily="18" charset="0"/>
                <a:ea typeface="Merriweather"/>
                <a:cs typeface="Merriweather"/>
                <a:sym typeface="Merriweather"/>
              </a:rPr>
              <a:t>  </a:t>
            </a:r>
            <a:endParaRPr sz="1600" dirty="0">
              <a:solidFill>
                <a:srgbClr val="333333"/>
              </a:solidFill>
              <a:latin typeface="Lucida Bright" pitchFamily="18" charset="0"/>
              <a:ea typeface="Merriweather"/>
              <a:cs typeface="Merriweather"/>
              <a:sym typeface="Merriweather"/>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14387" y="297825"/>
            <a:ext cx="8761500" cy="1030800"/>
          </a:xfrm>
          <a:prstGeom prst="rect">
            <a:avLst/>
          </a:prstGeom>
          <a:noFill/>
          <a:ln>
            <a:noFill/>
          </a:ln>
        </p:spPr>
        <p:txBody>
          <a:bodyPr lIns="38100" tIns="38100" rIns="38100" bIns="38100" anchor="b" anchorCtr="0">
            <a:noAutofit/>
          </a:bodyPr>
          <a:lstStyle/>
          <a:p>
            <a:pPr marL="0" marR="0" lvl="0" indent="0" algn="ctr" rtl="0">
              <a:lnSpc>
                <a:spcPct val="119000"/>
              </a:lnSpc>
              <a:spcBef>
                <a:spcPts val="0"/>
              </a:spcBef>
              <a:spcAft>
                <a:spcPts val="0"/>
              </a:spcAft>
              <a:buClr>
                <a:srgbClr val="000000"/>
              </a:buClr>
              <a:buSzPct val="25000"/>
              <a:buFont typeface="Arial"/>
              <a:buNone/>
            </a:pPr>
            <a:r>
              <a:rPr lang="en-US" sz="800" b="0" i="0" u="none" strike="noStrike" cap="none" dirty="0">
                <a:solidFill>
                  <a:srgbClr val="000000"/>
                </a:solidFill>
                <a:latin typeface="Arial"/>
                <a:ea typeface="Arial"/>
                <a:cs typeface="Arial"/>
                <a:sym typeface="Arial"/>
              </a:rPr>
              <a:t/>
            </a:r>
            <a:br>
              <a:rPr lang="en-US" sz="800" b="0" i="0" u="none" strike="noStrike" cap="none" dirty="0">
                <a:solidFill>
                  <a:srgbClr val="000000"/>
                </a:solidFill>
                <a:latin typeface="Arial"/>
                <a:ea typeface="Arial"/>
                <a:cs typeface="Arial"/>
                <a:sym typeface="Arial"/>
              </a:rPr>
            </a:br>
            <a:r>
              <a:rPr lang="en-US" sz="2400" b="0" i="0" u="none" strike="noStrike" cap="none" dirty="0">
                <a:solidFill>
                  <a:srgbClr val="000000"/>
                </a:solidFill>
                <a:latin typeface="Arial"/>
                <a:ea typeface="Arial"/>
                <a:cs typeface="Arial"/>
                <a:sym typeface="Arial"/>
              </a:rPr>
              <a:t/>
            </a:r>
            <a:br>
              <a:rPr lang="en-US" sz="2400" b="0" i="0" u="none" strike="noStrike" cap="none" dirty="0">
                <a:solidFill>
                  <a:srgbClr val="000000"/>
                </a:solidFill>
                <a:latin typeface="Arial"/>
                <a:ea typeface="Arial"/>
                <a:cs typeface="Arial"/>
                <a:sym typeface="Arial"/>
              </a:rPr>
            </a:br>
            <a:r>
              <a:rPr lang="en-US" sz="2400" b="0" i="0" u="none" strike="noStrike" cap="none" dirty="0">
                <a:solidFill>
                  <a:srgbClr val="000000"/>
                </a:solidFill>
                <a:latin typeface="Arial"/>
                <a:ea typeface="Arial"/>
                <a:cs typeface="Arial"/>
                <a:sym typeface="Arial"/>
              </a:rPr>
              <a:t/>
            </a:r>
            <a:br>
              <a:rPr lang="en-US" sz="2400" b="0" i="0" u="none" strike="noStrike" cap="none" dirty="0">
                <a:solidFill>
                  <a:srgbClr val="000000"/>
                </a:solidFill>
                <a:latin typeface="Arial"/>
                <a:ea typeface="Arial"/>
                <a:cs typeface="Arial"/>
                <a:sym typeface="Arial"/>
              </a:rPr>
            </a:br>
            <a:r>
              <a:rPr lang="en-US" sz="2400" dirty="0" smtClean="0"/>
              <a:t>Fingernails on chalkboard?  Do you even know what this means?  Why is the election being depicted in this way?</a:t>
            </a:r>
            <a:endParaRPr lang="en-US" sz="2400" b="0" i="0" u="none" strike="noStrike" cap="none" dirty="0">
              <a:solidFill>
                <a:srgbClr val="000000"/>
              </a:solidFill>
              <a:latin typeface="Arial"/>
              <a:ea typeface="Arial"/>
              <a:cs typeface="Arial"/>
              <a:sym typeface="Arial"/>
            </a:endParaRPr>
          </a:p>
        </p:txBody>
      </p:sp>
      <p:sp>
        <p:nvSpPr>
          <p:cNvPr id="55" name="Shape 55"/>
          <p:cNvSpPr txBox="1"/>
          <p:nvPr/>
        </p:nvSpPr>
        <p:spPr>
          <a:xfrm>
            <a:off x="914400" y="1828800"/>
            <a:ext cx="8678998" cy="4798799"/>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txBox="1"/>
          <p:nvPr/>
        </p:nvSpPr>
        <p:spPr>
          <a:xfrm>
            <a:off x="152400" y="2390169"/>
            <a:ext cx="9520199" cy="46589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400" b="0" i="0" u="sng" strike="noStrike" cap="none">
                <a:solidFill>
                  <a:schemeClr val="hlink"/>
                </a:solidFill>
                <a:latin typeface="Arial"/>
                <a:ea typeface="Arial"/>
                <a:cs typeface="Arial"/>
                <a:sym typeface="Arial"/>
                <a:hlinkClick r:id="rId4"/>
              </a:rPr>
              <a:t/>
            </a:r>
            <a:br>
              <a:rPr lang="en-US" sz="2400" b="0" i="0" u="sng" strike="noStrike" cap="none">
                <a:solidFill>
                  <a:schemeClr val="hlink"/>
                </a:solidFill>
                <a:latin typeface="Arial"/>
                <a:ea typeface="Arial"/>
                <a:cs typeface="Arial"/>
                <a:sym typeface="Arial"/>
                <a:hlinkClick r:id="rId4"/>
              </a:rPr>
            </a:br>
            <a:endParaRPr lang="en-US" sz="2400" b="0" i="0" u="sng" strike="noStrike" cap="none">
              <a:solidFill>
                <a:schemeClr val="hlink"/>
              </a:solidFill>
              <a:latin typeface="Arial"/>
              <a:ea typeface="Arial"/>
              <a:cs typeface="Arial"/>
              <a:sym typeface="Arial"/>
              <a:hlinkClick r:id="rId4"/>
            </a:endParaRPr>
          </a:p>
        </p:txBody>
      </p:sp>
      <p:sp>
        <p:nvSpPr>
          <p:cNvPr id="57" name="Shape 57"/>
          <p:cNvSpPr txBox="1"/>
          <p:nvPr/>
        </p:nvSpPr>
        <p:spPr>
          <a:xfrm>
            <a:off x="152400" y="1850025"/>
            <a:ext cx="9655498" cy="4581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endParaRPr lang="en-US"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sng" strike="noStrike" cap="none">
              <a:solidFill>
                <a:schemeClr val="hlink"/>
              </a:solidFill>
              <a:latin typeface="Arial"/>
              <a:ea typeface="Arial"/>
              <a:cs typeface="Arial"/>
              <a:sym typeface="Arial"/>
              <a:hlinkClick r:id="rId5"/>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txBox="1"/>
          <p:nvPr/>
        </p:nvSpPr>
        <p:spPr>
          <a:xfrm>
            <a:off x="396880" y="2236281"/>
            <a:ext cx="9196518"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3252" y="1828800"/>
            <a:ext cx="6863773" cy="546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14387" y="432225"/>
            <a:ext cx="8761500" cy="1030800"/>
          </a:xfrm>
          <a:prstGeom prst="rect">
            <a:avLst/>
          </a:prstGeom>
          <a:noFill/>
          <a:ln>
            <a:noFill/>
          </a:ln>
        </p:spPr>
        <p:txBody>
          <a:bodyPr lIns="38100" tIns="38100" rIns="38100" bIns="38100" anchor="b" anchorCtr="0">
            <a:noAutofit/>
          </a:bodyPr>
          <a:lstStyle/>
          <a:p>
            <a:pPr marL="0" marR="0" lvl="0" indent="0" algn="l" rtl="0">
              <a:lnSpc>
                <a:spcPct val="119000"/>
              </a:lnSpc>
              <a:spcBef>
                <a:spcPts val="0"/>
              </a:spcBef>
              <a:spcAft>
                <a:spcPts val="0"/>
              </a:spcAft>
              <a:buClr>
                <a:srgbClr val="000000"/>
              </a:buClr>
              <a:buSzPct val="25000"/>
              <a:buFont typeface="Arial"/>
              <a:buNone/>
            </a:pPr>
            <a:r>
              <a:rPr lang="en-US" sz="800" b="0" i="0" u="none" strike="noStrike" cap="none" dirty="0">
                <a:solidFill>
                  <a:srgbClr val="000000"/>
                </a:solidFill>
                <a:latin typeface="Arial"/>
                <a:ea typeface="Arial"/>
                <a:cs typeface="Arial"/>
                <a:sym typeface="Arial"/>
              </a:rPr>
              <a:t/>
            </a:r>
            <a:br>
              <a:rPr lang="en-US" sz="800" b="0" i="0" u="none" strike="noStrike" cap="none" dirty="0">
                <a:solidFill>
                  <a:srgbClr val="000000"/>
                </a:solidFill>
                <a:latin typeface="Arial"/>
                <a:ea typeface="Arial"/>
                <a:cs typeface="Arial"/>
                <a:sym typeface="Arial"/>
              </a:rPr>
            </a:br>
            <a:r>
              <a:rPr lang="en-US" sz="2400" b="0" i="0" u="none" strike="noStrike" cap="none" dirty="0">
                <a:solidFill>
                  <a:srgbClr val="000000"/>
                </a:solidFill>
                <a:latin typeface="Arial"/>
                <a:ea typeface="Arial"/>
                <a:cs typeface="Arial"/>
                <a:sym typeface="Arial"/>
              </a:rPr>
              <a:t/>
            </a:r>
            <a:br>
              <a:rPr lang="en-US" sz="2400" b="0" i="0" u="none" strike="noStrike" cap="none" dirty="0">
                <a:solidFill>
                  <a:srgbClr val="000000"/>
                </a:solidFill>
                <a:latin typeface="Arial"/>
                <a:ea typeface="Arial"/>
                <a:cs typeface="Arial"/>
                <a:sym typeface="Arial"/>
              </a:rPr>
            </a:br>
            <a:r>
              <a:rPr lang="en-US" sz="2400" b="0" i="0" u="none" strike="noStrike" cap="none" dirty="0">
                <a:solidFill>
                  <a:srgbClr val="000000"/>
                </a:solidFill>
                <a:latin typeface="Arial"/>
                <a:ea typeface="Arial"/>
                <a:cs typeface="Arial"/>
                <a:sym typeface="Arial"/>
              </a:rPr>
              <a:t/>
            </a:r>
            <a:br>
              <a:rPr lang="en-US" sz="2400" b="0" i="0" u="none" strike="noStrike" cap="none" dirty="0">
                <a:solidFill>
                  <a:srgbClr val="000000"/>
                </a:solidFill>
                <a:latin typeface="Arial"/>
                <a:ea typeface="Arial"/>
                <a:cs typeface="Arial"/>
                <a:sym typeface="Arial"/>
              </a:rPr>
            </a:br>
            <a:r>
              <a:rPr lang="en-US" sz="2400" b="0" i="0" u="none" strike="noStrike" cap="none" dirty="0">
                <a:solidFill>
                  <a:srgbClr val="000000"/>
                </a:solidFill>
                <a:latin typeface="Arial"/>
                <a:ea typeface="Arial"/>
                <a:cs typeface="Arial"/>
                <a:sym typeface="Arial"/>
              </a:rPr>
              <a:t> </a:t>
            </a:r>
          </a:p>
          <a:p>
            <a:pPr marL="0" marR="0" lvl="0" indent="0" algn="ctr" rtl="0">
              <a:lnSpc>
                <a:spcPct val="119000"/>
              </a:lnSpc>
              <a:spcBef>
                <a:spcPts val="0"/>
              </a:spcBef>
              <a:spcAft>
                <a:spcPts val="0"/>
              </a:spcAft>
              <a:buClr>
                <a:srgbClr val="000000"/>
              </a:buClr>
              <a:buSzPct val="25000"/>
              <a:buFont typeface="Arial"/>
              <a:buNone/>
            </a:pPr>
            <a:r>
              <a:rPr lang="en-US" sz="3000" b="1" dirty="0" smtClean="0">
                <a:solidFill>
                  <a:schemeClr val="dk1"/>
                </a:solidFill>
              </a:rPr>
              <a:t>It doesn’t matter which side you’re on…Americans must take the time to vote!</a:t>
            </a:r>
            <a:endParaRPr lang="en-US" sz="3000" b="1" dirty="0">
              <a:solidFill>
                <a:schemeClr val="dk1"/>
              </a:solidFill>
            </a:endParaRPr>
          </a:p>
        </p:txBody>
      </p:sp>
      <p:sp>
        <p:nvSpPr>
          <p:cNvPr id="65" name="Shape 65"/>
          <p:cNvSpPr txBox="1"/>
          <p:nvPr/>
        </p:nvSpPr>
        <p:spPr>
          <a:xfrm>
            <a:off x="914400" y="1828800"/>
            <a:ext cx="8679000" cy="47988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 name="Shape 66"/>
          <p:cNvSpPr txBox="1"/>
          <p:nvPr/>
        </p:nvSpPr>
        <p:spPr>
          <a:xfrm>
            <a:off x="152400" y="2390169"/>
            <a:ext cx="9520200" cy="4659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400" b="0" i="0" u="sng" strike="noStrike" cap="none">
                <a:solidFill>
                  <a:schemeClr val="hlink"/>
                </a:solidFill>
                <a:latin typeface="Arial"/>
                <a:ea typeface="Arial"/>
                <a:cs typeface="Arial"/>
                <a:sym typeface="Arial"/>
                <a:hlinkClick r:id="rId4"/>
              </a:rPr>
              <a:t/>
            </a:r>
            <a:br>
              <a:rPr lang="en-US" sz="2400" b="0" i="0" u="sng" strike="noStrike" cap="none">
                <a:solidFill>
                  <a:schemeClr val="hlink"/>
                </a:solidFill>
                <a:latin typeface="Arial"/>
                <a:ea typeface="Arial"/>
                <a:cs typeface="Arial"/>
                <a:sym typeface="Arial"/>
                <a:hlinkClick r:id="rId4"/>
              </a:rPr>
            </a:br>
            <a:endParaRPr lang="en-US" sz="2400" b="0" i="0" u="sng" strike="noStrike" cap="none">
              <a:solidFill>
                <a:schemeClr val="hlink"/>
              </a:solidFill>
              <a:latin typeface="Arial"/>
              <a:ea typeface="Arial"/>
              <a:cs typeface="Arial"/>
              <a:sym typeface="Arial"/>
              <a:hlinkClick r:id="rId4"/>
            </a:endParaRPr>
          </a:p>
        </p:txBody>
      </p:sp>
      <p:sp>
        <p:nvSpPr>
          <p:cNvPr id="67" name="Shape 67"/>
          <p:cNvSpPr txBox="1"/>
          <p:nvPr/>
        </p:nvSpPr>
        <p:spPr>
          <a:xfrm>
            <a:off x="152400" y="1850025"/>
            <a:ext cx="9655500" cy="4581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endParaRPr lang="en-US"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sng" strike="noStrike" cap="none">
              <a:solidFill>
                <a:schemeClr val="hlink"/>
              </a:solidFill>
              <a:latin typeface="Arial"/>
              <a:ea typeface="Arial"/>
              <a:cs typeface="Arial"/>
              <a:sym typeface="Arial"/>
              <a:hlinkClick r:id="rId5"/>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502" y="1828800"/>
            <a:ext cx="71437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323</Words>
  <Application>Microsoft Office PowerPoint</Application>
  <PresentationFormat>Custom</PresentationFormat>
  <Paragraphs>42</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Happy Monkey</vt:lpstr>
      <vt:lpstr>Georgia</vt:lpstr>
      <vt:lpstr>Chiller</vt:lpstr>
      <vt:lpstr>Lucida Bright</vt:lpstr>
      <vt:lpstr>Leelawadee</vt:lpstr>
      <vt:lpstr>Merriweather</vt:lpstr>
      <vt:lpstr>Custom Theme</vt:lpstr>
      <vt:lpstr>PowerPoint Presentation</vt:lpstr>
      <vt:lpstr>Type of news item: International, National, State, Local or Business</vt:lpstr>
      <vt:lpstr>Type of news item: International, National, State, Local or Business</vt:lpstr>
      <vt:lpstr>Type of news item: International, National, State, Local or Business</vt:lpstr>
      <vt:lpstr>   Fingernails on chalkboard?  Do you even know what this means?  Why is the election being depicted in this way?</vt:lpstr>
      <vt:lpstr>     It doesn’t matter which side you’re on…Americans must take the time to vote!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Lisa A</dc:creator>
  <cp:lastModifiedBy>Windows User</cp:lastModifiedBy>
  <cp:revision>8</cp:revision>
  <dcterms:modified xsi:type="dcterms:W3CDTF">2016-10-28T15:02:13Z</dcterms:modified>
</cp:coreProperties>
</file>