
<file path=[Content_Types].xml><?xml version="1.0" encoding="utf-8"?>
<Types xmlns="http://schemas.openxmlformats.org/package/2006/content-types">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7"/>
  </p:notesMasterIdLst>
  <p:sldIdLst>
    <p:sldId id="256" r:id="rId2"/>
    <p:sldId id="257" r:id="rId3"/>
    <p:sldId id="258" r:id="rId4"/>
    <p:sldId id="259" r:id="rId5"/>
    <p:sldId id="260" r:id="rId6"/>
  </p:sldIdLst>
  <p:sldSz cx="10160000" cy="7620000"/>
  <p:notesSz cx="7620000" cy="10160000"/>
  <p:embeddedFontLst>
    <p:embeddedFont>
      <p:font typeface="Happy Monkey"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74" y="-90"/>
      </p:cViewPr>
      <p:guideLst>
        <p:guide orient="horz" pos="2400"/>
        <p:guide pos="32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099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70000" y="762000"/>
            <a:ext cx="50799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 name="Shape 28"/>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099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 name="Shape 35"/>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270000" y="762000"/>
            <a:ext cx="5080000" cy="38099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 name="Shape 4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000" y="762000"/>
            <a:ext cx="5080000" cy="38099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2pPr>
            <a:lvl3pPr lvl="2" indent="0" algn="ctr">
              <a:spcBef>
                <a:spcPts val="0"/>
              </a:spcBef>
              <a:buNone/>
              <a:defRPr sz="4800"/>
            </a:lvl3pPr>
            <a:lvl4pPr lvl="3" indent="0" algn="ctr">
              <a:spcBef>
                <a:spcPts val="0"/>
              </a:spcBef>
              <a:buNone/>
              <a:defRPr sz="4800"/>
            </a:lvl4pPr>
            <a:lvl5pPr lvl="4" indent="0" algn="ctr">
              <a:spcBef>
                <a:spcPts val="0"/>
              </a:spcBef>
              <a:buNone/>
              <a:defRPr sz="4800"/>
            </a:lvl5pPr>
            <a:lvl6pPr lvl="5" indent="0" algn="ctr">
              <a:spcBef>
                <a:spcPts val="0"/>
              </a:spcBef>
              <a:buNone/>
              <a:defRPr sz="4800"/>
            </a:lvl6pPr>
            <a:lvl7pPr lvl="6" indent="0" algn="ctr">
              <a:spcBef>
                <a:spcPts val="0"/>
              </a:spcBef>
              <a:buNone/>
              <a:defRPr sz="4800"/>
            </a:lvl7pPr>
            <a:lvl8pPr lvl="7" indent="0" algn="ctr">
              <a:spcBef>
                <a:spcPts val="0"/>
              </a:spcBef>
              <a:buNone/>
              <a:defRPr sz="4800"/>
            </a:lvl8pPr>
            <a:lvl9pPr lvl="8" indent="0" algn="ctr">
              <a:spcBef>
                <a:spcPts val="0"/>
              </a:spcBef>
              <a:buNone/>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None/>
              <a:defRPr sz="4266"/>
            </a:lvl3pPr>
            <a:lvl4pPr lvl="3" indent="0">
              <a:spcBef>
                <a:spcPts val="0"/>
              </a:spcBef>
              <a:buNone/>
              <a:defRPr sz="4266"/>
            </a:lvl4pPr>
            <a:lvl5pPr lvl="4" indent="0">
              <a:spcBef>
                <a:spcPts val="0"/>
              </a:spcBef>
              <a:buNone/>
              <a:defRPr sz="4266"/>
            </a:lvl5pPr>
            <a:lvl6pPr lvl="5" indent="0">
              <a:spcBef>
                <a:spcPts val="0"/>
              </a:spcBef>
              <a:buNone/>
              <a:defRPr sz="4266"/>
            </a:lvl6pPr>
            <a:lvl7pPr lvl="6" indent="0">
              <a:spcBef>
                <a:spcPts val="0"/>
              </a:spcBef>
              <a:buNone/>
              <a:defRPr sz="4266"/>
            </a:lvl7pPr>
            <a:lvl8pPr lvl="7" indent="0">
              <a:spcBef>
                <a:spcPts val="0"/>
              </a:spcBef>
              <a:buNone/>
              <a:defRPr sz="4266"/>
            </a:lvl8pPr>
            <a:lvl9pPr lvl="8" indent="0">
              <a:spcBef>
                <a:spcPts val="0"/>
              </a:spcBef>
              <a:buNone/>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None/>
              <a:defRPr sz="4266"/>
            </a:lvl3pPr>
            <a:lvl4pPr lvl="3" indent="0">
              <a:spcBef>
                <a:spcPts val="0"/>
              </a:spcBef>
              <a:buNone/>
              <a:defRPr sz="4266"/>
            </a:lvl4pPr>
            <a:lvl5pPr lvl="4" indent="0">
              <a:spcBef>
                <a:spcPts val="0"/>
              </a:spcBef>
              <a:buNone/>
              <a:defRPr sz="4266"/>
            </a:lvl5pPr>
            <a:lvl6pPr lvl="5" indent="0">
              <a:spcBef>
                <a:spcPts val="0"/>
              </a:spcBef>
              <a:buNone/>
              <a:defRPr sz="4266"/>
            </a:lvl6pPr>
            <a:lvl7pPr lvl="6" indent="0">
              <a:spcBef>
                <a:spcPts val="0"/>
              </a:spcBef>
              <a:buNone/>
              <a:defRPr sz="4266"/>
            </a:lvl7pPr>
            <a:lvl8pPr lvl="7" indent="0">
              <a:spcBef>
                <a:spcPts val="0"/>
              </a:spcBef>
              <a:buNone/>
              <a:defRPr sz="4266"/>
            </a:lvl8pPr>
            <a:lvl9pPr lvl="8" indent="0">
              <a:spcBef>
                <a:spcPts val="0"/>
              </a:spcBef>
              <a:buNone/>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_ONLY">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history.com/news/the-history-of-new-years-resolu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JljkViZud-U" TargetMode="External"/><Relationship Id="rId4" Type="http://schemas.openxmlformats.org/officeDocument/2006/relationships/hyperlink" Target="https://newsela.com/articles/japan-owl-cafes/id/254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youtube.com/watch?v=o9qFImzh09k" TargetMode="External"/><Relationship Id="rId4" Type="http://schemas.openxmlformats.org/officeDocument/2006/relationships/hyperlink" Target="http://www.timeforkids.com/news/person-year/52775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dailymotion.com/video/x54wqcm" TargetMode="External"/><Relationship Id="rId4" Type="http://schemas.openxmlformats.org/officeDocument/2006/relationships/hyperlink" Target="https://www.sciencenewsforstudents.org/article/dinosaur-tail-preserved-amber-feathers-and-a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www.thecitizennews.com/articles/01-16-2013/lake-mac-starts-filling" TargetMode="External"/><Relationship Id="rId4" Type="http://schemas.openxmlformats.org/officeDocument/2006/relationships/hyperlink" Target="http://abcnews.go.com/Travel/japanese-airlines-ground-boeings-dreamliner-planes-latest-incident/story?id=182258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p:nvPr/>
        </p:nvSpPr>
        <p:spPr>
          <a:xfrm>
            <a:off x="291175" y="178350"/>
            <a:ext cx="9711000" cy="73626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800" b="1"/>
          </a:p>
          <a:p>
            <a:pPr marL="0" marR="0" lvl="0" indent="0" algn="l" rtl="0">
              <a:lnSpc>
                <a:spcPct val="100000"/>
              </a:lnSpc>
              <a:spcBef>
                <a:spcPts val="0"/>
              </a:spcBef>
              <a:spcAft>
                <a:spcPts val="0"/>
              </a:spcAft>
              <a:buClr>
                <a:srgbClr val="000000"/>
              </a:buClr>
              <a:buFont typeface="Arial"/>
              <a:buNone/>
            </a:pPr>
            <a:endParaRPr sz="1800" b="1"/>
          </a:p>
          <a:p>
            <a:pPr marL="0" marR="0" lvl="0" indent="0" algn="ctr" rtl="0">
              <a:lnSpc>
                <a:spcPct val="100000"/>
              </a:lnSpc>
              <a:spcBef>
                <a:spcPts val="0"/>
              </a:spcBef>
              <a:spcAft>
                <a:spcPts val="0"/>
              </a:spcAft>
              <a:buClr>
                <a:srgbClr val="000000"/>
              </a:buClr>
              <a:buSzPct val="25000"/>
              <a:buFont typeface="Arial"/>
              <a:buNone/>
            </a:pPr>
            <a:r>
              <a:rPr lang="en-US" sz="4800" b="1">
                <a:latin typeface="Happy Monkey"/>
                <a:ea typeface="Happy Monkey"/>
                <a:cs typeface="Happy Monkey"/>
                <a:sym typeface="Happy Monkey"/>
              </a:rPr>
              <a:t>Current Events</a:t>
            </a:r>
          </a:p>
          <a:p>
            <a:pPr marL="0" marR="0" lvl="0" indent="0" algn="ctr" rtl="0">
              <a:lnSpc>
                <a:spcPct val="100000"/>
              </a:lnSpc>
              <a:spcBef>
                <a:spcPts val="0"/>
              </a:spcBef>
              <a:spcAft>
                <a:spcPts val="0"/>
              </a:spcAft>
              <a:buClr>
                <a:srgbClr val="000000"/>
              </a:buClr>
              <a:buSzPct val="25000"/>
              <a:buFont typeface="Arial"/>
              <a:buNone/>
            </a:pPr>
            <a:r>
              <a:rPr lang="en-US" sz="4800" b="1" i="0" u="none" strike="noStrike" cap="none">
                <a:solidFill>
                  <a:srgbClr val="000000"/>
                </a:solidFill>
                <a:latin typeface="Happy Monkey"/>
                <a:ea typeface="Happy Monkey"/>
                <a:cs typeface="Happy Monkey"/>
                <a:sym typeface="Happy Monkey"/>
              </a:rPr>
              <a:t>Week of </a:t>
            </a:r>
            <a:r>
              <a:rPr lang="en-US" sz="4800" b="1">
                <a:latin typeface="Happy Monkey"/>
                <a:ea typeface="Happy Monkey"/>
                <a:cs typeface="Happy Monkey"/>
                <a:sym typeface="Happy Monkey"/>
              </a:rPr>
              <a:t>January 9, 2017</a:t>
            </a:r>
            <a:r>
              <a:rPr lang="en-US" sz="4800" b="1" i="0" u="none" strike="noStrike" cap="none">
                <a:solidFill>
                  <a:srgbClr val="000000"/>
                </a:solidFill>
                <a:latin typeface="Happy Monkey"/>
                <a:ea typeface="Happy Monkey"/>
                <a:cs typeface="Happy Monkey"/>
                <a:sym typeface="Happy Monkey"/>
              </a:rPr>
              <a:t>  </a:t>
            </a:r>
          </a:p>
          <a:p>
            <a:pPr marL="0" marR="0" lvl="0" indent="0" algn="l" rtl="0">
              <a:lnSpc>
                <a:spcPct val="100000"/>
              </a:lnSpc>
              <a:spcBef>
                <a:spcPts val="0"/>
              </a:spcBef>
              <a:spcAft>
                <a:spcPts val="0"/>
              </a:spcAft>
              <a:buClr>
                <a:srgbClr val="000000"/>
              </a:buClr>
              <a:buFont typeface="Arial"/>
              <a:buNone/>
            </a:pPr>
            <a:endParaRPr sz="4800" b="0" i="0" u="none" strike="noStrike" cap="none">
              <a:solidFill>
                <a:srgbClr val="000000"/>
              </a:solidFill>
              <a:latin typeface="Happy Monkey"/>
              <a:ea typeface="Happy Monkey"/>
              <a:cs typeface="Happy Monkey"/>
              <a:sym typeface="Happy Monkey"/>
            </a:endParaRPr>
          </a:p>
        </p:txBody>
      </p:sp>
      <p:sp>
        <p:nvSpPr>
          <p:cNvPr id="24" name="Shape 24"/>
          <p:cNvSpPr txBox="1"/>
          <p:nvPr/>
        </p:nvSpPr>
        <p:spPr>
          <a:xfrm>
            <a:off x="291175" y="3078225"/>
            <a:ext cx="9602400" cy="42651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Welcome to 2017!!  A new year means new</a:t>
            </a: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adventures!  Think about:</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*new places to visit</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*a new hobby to pick up</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*a new skill to learn</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*new books to read</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*making new friends</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Check out the history behind this holiday </a:t>
            </a:r>
          </a:p>
          <a:p>
            <a:pPr lvl="0" rtl="0">
              <a:spcBef>
                <a:spcPts val="0"/>
              </a:spcBef>
              <a:buClr>
                <a:schemeClr val="dk1"/>
              </a:buClr>
              <a:buSzPct val="25000"/>
              <a:buFont typeface="Arial"/>
              <a:buNone/>
            </a:pPr>
            <a:r>
              <a:rPr lang="en-US" sz="1800" b="1">
                <a:solidFill>
                  <a:schemeClr val="dk1"/>
                </a:solidFill>
                <a:latin typeface="Happy Monkey"/>
                <a:ea typeface="Happy Monkey"/>
                <a:cs typeface="Happy Monkey"/>
                <a:sym typeface="Happy Monkey"/>
              </a:rPr>
              <a:t>in this </a:t>
            </a:r>
            <a:r>
              <a:rPr lang="en-US" sz="1800" b="1" u="sng">
                <a:solidFill>
                  <a:schemeClr val="hlink"/>
                </a:solidFill>
                <a:latin typeface="Happy Monkey"/>
                <a:ea typeface="Happy Monkey"/>
                <a:cs typeface="Happy Monkey"/>
                <a:sym typeface="Happy Monkey"/>
                <a:hlinkClick r:id="rId4"/>
              </a:rPr>
              <a:t>short clip</a:t>
            </a:r>
            <a:r>
              <a:rPr lang="en-US" sz="1800" b="1">
                <a:solidFill>
                  <a:schemeClr val="dk1"/>
                </a:solidFill>
                <a:latin typeface="Happy Monkey"/>
                <a:ea typeface="Happy Monkey"/>
                <a:cs typeface="Happy Monkey"/>
                <a:sym typeface="Happy Monkey"/>
              </a:rPr>
              <a:t>.</a:t>
            </a: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a:p>
            <a:pPr lvl="0" rtl="0">
              <a:spcBef>
                <a:spcPts val="0"/>
              </a:spcBef>
              <a:buClr>
                <a:schemeClr val="dk1"/>
              </a:buClr>
              <a:buFont typeface="Arial"/>
              <a:buNone/>
            </a:pPr>
            <a:endParaRPr sz="1800" b="1">
              <a:solidFill>
                <a:schemeClr val="dk1"/>
              </a:solidFill>
              <a:latin typeface="Happy Monkey"/>
              <a:ea typeface="Happy Monkey"/>
              <a:cs typeface="Happy Monkey"/>
              <a:sym typeface="Happy Monkey"/>
            </a:endParaRPr>
          </a:p>
        </p:txBody>
      </p:sp>
      <p:pic>
        <p:nvPicPr>
          <p:cNvPr id="25" name="Shape 25"/>
          <p:cNvPicPr preferRelativeResize="0"/>
          <p:nvPr/>
        </p:nvPicPr>
        <p:blipFill>
          <a:blip r:embed="rId5">
            <a:alphaModFix/>
          </a:blip>
          <a:stretch>
            <a:fillRect/>
          </a:stretch>
        </p:blipFill>
        <p:spPr>
          <a:xfrm>
            <a:off x="5424800" y="2973474"/>
            <a:ext cx="4265100" cy="42651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40825" y="389800"/>
            <a:ext cx="8761500" cy="1326900"/>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3759"/>
              <a:t>A New Kind of Cafe!!</a:t>
            </a:r>
          </a:p>
        </p:txBody>
      </p:sp>
      <p:sp>
        <p:nvSpPr>
          <p:cNvPr id="31" name="Shape 31"/>
          <p:cNvSpPr txBox="1"/>
          <p:nvPr/>
        </p:nvSpPr>
        <p:spPr>
          <a:xfrm>
            <a:off x="432975" y="1828800"/>
            <a:ext cx="9482400" cy="4798800"/>
          </a:xfrm>
          <a:prstGeom prst="rect">
            <a:avLst/>
          </a:prstGeom>
          <a:noFill/>
          <a:ln>
            <a:noFill/>
          </a:ln>
        </p:spPr>
        <p:txBody>
          <a:bodyPr lIns="38100" tIns="38100" rIns="38100" bIns="38100" anchor="t" anchorCtr="0">
            <a:noAutofit/>
          </a:bodyPr>
          <a:lstStyle/>
          <a:p>
            <a:pPr lvl="0" indent="387350" rtl="0">
              <a:lnSpc>
                <a:spcPct val="100000"/>
              </a:lnSpc>
              <a:spcBef>
                <a:spcPts val="0"/>
              </a:spcBef>
              <a:spcAft>
                <a:spcPts val="0"/>
              </a:spcAft>
              <a:buClr>
                <a:schemeClr val="dk1"/>
              </a:buClr>
              <a:buFont typeface="Arial"/>
              <a:buNone/>
            </a:pPr>
            <a:endParaRPr sz="2400" b="1">
              <a:solidFill>
                <a:srgbClr val="222222"/>
              </a:solidFill>
              <a:highlight>
                <a:srgbClr val="FFFFFF"/>
              </a:highlight>
            </a:endParaRPr>
          </a:p>
          <a:p>
            <a:pPr lvl="0" indent="3873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Sure, you’ve probably been to many different types </a:t>
            </a: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of cafes.  What about an owl cafe?  That’s exactly what </a:t>
            </a: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has been springing up all over Japan.  It turns out owls </a:t>
            </a: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are seen as a sign of good luck in Japan. The cafes </a:t>
            </a: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have been especially busy recently with customers </a:t>
            </a: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hoping to ensure a prosperous 2017.  </a:t>
            </a:r>
          </a:p>
          <a:p>
            <a:pPr lvl="0" indent="387350" rtl="0">
              <a:lnSpc>
                <a:spcPct val="100000"/>
              </a:lnSpc>
              <a:spcBef>
                <a:spcPts val="0"/>
              </a:spcBef>
              <a:spcAft>
                <a:spcPts val="0"/>
              </a:spcAft>
              <a:buClr>
                <a:schemeClr val="dk1"/>
              </a:buClr>
              <a:buFont typeface="Arial"/>
              <a:buNone/>
            </a:pPr>
            <a:endParaRPr sz="2000" b="1">
              <a:solidFill>
                <a:srgbClr val="222222"/>
              </a:solidFill>
              <a:highlight>
                <a:srgbClr val="FFFFFF"/>
              </a:highlight>
            </a:endParaRP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	Some animal experts are beginning to question the practices of some cafes.  While many simply have the birds present, others allow customers to hold and pet the owls.  Read more from both sides in this </a:t>
            </a:r>
            <a:r>
              <a:rPr lang="en-US" sz="2000" b="1" u="sng">
                <a:solidFill>
                  <a:schemeClr val="hlink"/>
                </a:solidFill>
                <a:highlight>
                  <a:srgbClr val="FFFFFF"/>
                </a:highlight>
                <a:hlinkClick r:id="rId4"/>
              </a:rPr>
              <a:t>article</a:t>
            </a:r>
            <a:r>
              <a:rPr lang="en-US" sz="2000" b="1">
                <a:solidFill>
                  <a:srgbClr val="222222"/>
                </a:solidFill>
                <a:highlight>
                  <a:srgbClr val="FFFFFF"/>
                </a:highlight>
              </a:rPr>
              <a:t>.  Click </a:t>
            </a:r>
            <a:r>
              <a:rPr lang="en-US" sz="2000" b="1" u="sng">
                <a:solidFill>
                  <a:schemeClr val="hlink"/>
                </a:solidFill>
                <a:highlight>
                  <a:srgbClr val="FFFFFF"/>
                </a:highlight>
                <a:hlinkClick r:id="rId5"/>
              </a:rPr>
              <a:t>here</a:t>
            </a:r>
            <a:r>
              <a:rPr lang="en-US" sz="2000" b="1">
                <a:solidFill>
                  <a:srgbClr val="222222"/>
                </a:solidFill>
                <a:highlight>
                  <a:srgbClr val="FFFFFF"/>
                </a:highlight>
              </a:rPr>
              <a:t> to see the inside of one of these controversial cafes.  </a:t>
            </a:r>
          </a:p>
          <a:p>
            <a:pPr marL="0" lvl="0" indent="-69850" rtl="0">
              <a:lnSpc>
                <a:spcPct val="100000"/>
              </a:lnSpc>
              <a:spcBef>
                <a:spcPts val="0"/>
              </a:spcBef>
              <a:spcAft>
                <a:spcPts val="0"/>
              </a:spcAft>
              <a:buClr>
                <a:schemeClr val="dk1"/>
              </a:buClr>
              <a:buFont typeface="Arial"/>
              <a:buNone/>
            </a:pPr>
            <a:endParaRPr sz="2000" b="1">
              <a:solidFill>
                <a:srgbClr val="222222"/>
              </a:solidFill>
              <a:highlight>
                <a:srgbClr val="FFFFFF"/>
              </a:highlight>
            </a:endParaRPr>
          </a:p>
          <a:p>
            <a:pPr marL="0" lvl="0" indent="-69850" rtl="0">
              <a:lnSpc>
                <a:spcPct val="100000"/>
              </a:lnSpc>
              <a:spcBef>
                <a:spcPts val="0"/>
              </a:spcBef>
              <a:spcAft>
                <a:spcPts val="0"/>
              </a:spcAft>
              <a:buClr>
                <a:schemeClr val="dk1"/>
              </a:buClr>
              <a:buSzPct val="55000"/>
              <a:buFont typeface="Arial"/>
              <a:buNone/>
            </a:pPr>
            <a:r>
              <a:rPr lang="en-US" sz="2000" b="1">
                <a:solidFill>
                  <a:srgbClr val="222222"/>
                </a:solidFill>
                <a:highlight>
                  <a:srgbClr val="FFFFFF"/>
                </a:highlight>
              </a:rPr>
              <a:t>Ethically, where do you stand on this type of business?  Why?</a:t>
            </a:r>
          </a:p>
          <a:p>
            <a:pPr marL="0" marR="0" lvl="0" indent="0" algn="l" rtl="0">
              <a:lnSpc>
                <a:spcPct val="100000"/>
              </a:lnSpc>
              <a:spcBef>
                <a:spcPts val="0"/>
              </a:spcBef>
              <a:spcAft>
                <a:spcPts val="0"/>
              </a:spcAft>
              <a:buClr>
                <a:srgbClr val="000000"/>
              </a:buClr>
              <a:buFont typeface="Arial"/>
              <a:buNone/>
            </a:pPr>
            <a:endParaRPr sz="1000">
              <a:highlight>
                <a:srgbClr val="FFFFFF"/>
              </a:highlight>
            </a:endParaRPr>
          </a:p>
          <a:p>
            <a:pPr marL="0" marR="0" lvl="0" indent="0" algn="l" rtl="0">
              <a:lnSpc>
                <a:spcPct val="100000"/>
              </a:lnSpc>
              <a:spcBef>
                <a:spcPts val="0"/>
              </a:spcBef>
              <a:spcAft>
                <a:spcPts val="0"/>
              </a:spcAft>
              <a:buClr>
                <a:srgbClr val="000000"/>
              </a:buClr>
              <a:buFont typeface="Arial"/>
              <a:buNone/>
            </a:pPr>
            <a:endParaRPr sz="2400">
              <a:highlight>
                <a:srgbClr val="FFFFFF"/>
              </a:highlight>
            </a:endParaRPr>
          </a:p>
        </p:txBody>
      </p:sp>
      <p:pic>
        <p:nvPicPr>
          <p:cNvPr id="32" name="Shape 32"/>
          <p:cNvPicPr preferRelativeResize="0"/>
          <p:nvPr/>
        </p:nvPicPr>
        <p:blipFill>
          <a:blip r:embed="rId6">
            <a:alphaModFix/>
          </a:blip>
          <a:stretch>
            <a:fillRect/>
          </a:stretch>
        </p:blipFill>
        <p:spPr>
          <a:xfrm>
            <a:off x="7192925" y="494256"/>
            <a:ext cx="2807625" cy="374832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40825" y="389800"/>
            <a:ext cx="8761500" cy="1326898"/>
          </a:xfrm>
          <a:prstGeom prst="rect">
            <a:avLst/>
          </a:prstGeom>
          <a:noFill/>
          <a:ln>
            <a:noFill/>
          </a:ln>
        </p:spPr>
        <p:txBody>
          <a:bodyPr lIns="38100" tIns="38100" rIns="38100" bIns="38100" anchor="b" anchorCtr="0">
            <a:noAutofit/>
          </a:bodyPr>
          <a:lstStyle/>
          <a:p>
            <a:pPr lvl="0" algn="ctr" rtl="0">
              <a:spcBef>
                <a:spcPts val="0"/>
              </a:spcBef>
              <a:buClr>
                <a:schemeClr val="dk1"/>
              </a:buClr>
              <a:buSzPct val="30555"/>
              <a:buFont typeface="Arial"/>
              <a:buNone/>
            </a:pPr>
            <a:r>
              <a:rPr lang="en-US" sz="3600" b="1">
                <a:solidFill>
                  <a:schemeClr val="dk1"/>
                </a:solidFill>
              </a:rPr>
              <a:t>TIME For Kids </a:t>
            </a:r>
          </a:p>
          <a:p>
            <a:pPr lvl="0" algn="ctr" rtl="0">
              <a:spcBef>
                <a:spcPts val="0"/>
              </a:spcBef>
              <a:buClr>
                <a:schemeClr val="dk1"/>
              </a:buClr>
              <a:buSzPct val="30555"/>
              <a:buFont typeface="Arial"/>
              <a:buNone/>
            </a:pPr>
            <a:r>
              <a:rPr lang="en-US" sz="3600" b="1">
                <a:solidFill>
                  <a:schemeClr val="dk1"/>
                </a:solidFill>
              </a:rPr>
              <a:t>Person of the Year</a:t>
            </a:r>
          </a:p>
        </p:txBody>
      </p:sp>
      <p:sp>
        <p:nvSpPr>
          <p:cNvPr id="38" name="Shape 38"/>
          <p:cNvSpPr txBox="1"/>
          <p:nvPr/>
        </p:nvSpPr>
        <p:spPr>
          <a:xfrm>
            <a:off x="507225" y="1928400"/>
            <a:ext cx="9030600" cy="50631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p:nvPr/>
        </p:nvSpPr>
        <p:spPr>
          <a:xfrm>
            <a:off x="660400" y="2133600"/>
            <a:ext cx="8763000"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txBox="1"/>
          <p:nvPr/>
        </p:nvSpPr>
        <p:spPr>
          <a:xfrm>
            <a:off x="196175" y="1928400"/>
            <a:ext cx="9736800" cy="5160300"/>
          </a:xfrm>
          <a:prstGeom prst="rect">
            <a:avLst/>
          </a:prstGeom>
          <a:noFill/>
          <a:ln>
            <a:noFill/>
          </a:ln>
        </p:spPr>
        <p:txBody>
          <a:bodyPr lIns="91425" tIns="45700" rIns="91425" bIns="45700" anchor="t" anchorCtr="0">
            <a:noAutofit/>
          </a:bodyPr>
          <a:lstStyle/>
          <a:p>
            <a:pPr lvl="0" rtl="0">
              <a:lnSpc>
                <a:spcPct val="150000"/>
              </a:lnSpc>
              <a:spcBef>
                <a:spcPts val="0"/>
              </a:spcBef>
              <a:buClr>
                <a:schemeClr val="dk1"/>
              </a:buClr>
              <a:buFont typeface="Arial"/>
              <a:buNone/>
            </a:pPr>
            <a:endParaRPr sz="1500">
              <a:solidFill>
                <a:schemeClr val="dk1"/>
              </a:solidFill>
            </a:endParaRPr>
          </a:p>
          <a:p>
            <a:pPr lvl="0" rtl="0">
              <a:lnSpc>
                <a:spcPct val="150000"/>
              </a:lnSpc>
              <a:spcBef>
                <a:spcPts val="0"/>
              </a:spcBef>
              <a:buClr>
                <a:schemeClr val="dk1"/>
              </a:buClr>
              <a:buFont typeface="Arial"/>
              <a:buNone/>
            </a:pPr>
            <a:endParaRPr sz="1500">
              <a:solidFill>
                <a:schemeClr val="dk1"/>
              </a:solidFill>
            </a:endParaRPr>
          </a:p>
          <a:p>
            <a:pPr lvl="0" rtl="0">
              <a:lnSpc>
                <a:spcPct val="150000"/>
              </a:lnSpc>
              <a:spcBef>
                <a:spcPts val="0"/>
              </a:spcBef>
              <a:buClr>
                <a:schemeClr val="dk1"/>
              </a:buClr>
              <a:buSzPct val="73333"/>
              <a:buFont typeface="Arial"/>
              <a:buNone/>
            </a:pPr>
            <a:r>
              <a:rPr lang="en-US" sz="1500">
                <a:solidFill>
                  <a:schemeClr val="dk1"/>
                </a:solidFill>
              </a:rPr>
              <a:t>Each December, the readers cast their votes on who </a:t>
            </a:r>
          </a:p>
          <a:p>
            <a:pPr lvl="0" rtl="0">
              <a:lnSpc>
                <a:spcPct val="150000"/>
              </a:lnSpc>
              <a:spcBef>
                <a:spcPts val="0"/>
              </a:spcBef>
              <a:buClr>
                <a:schemeClr val="dk1"/>
              </a:buClr>
              <a:buSzPct val="73333"/>
              <a:buFont typeface="Arial"/>
              <a:buNone/>
            </a:pPr>
            <a:r>
              <a:rPr lang="en-US" sz="1500">
                <a:solidFill>
                  <a:schemeClr val="dk1"/>
                </a:solidFill>
              </a:rPr>
              <a:t>was the most influential person of that year.  For 2016, </a:t>
            </a:r>
          </a:p>
          <a:p>
            <a:pPr lvl="0" rtl="0">
              <a:lnSpc>
                <a:spcPct val="150000"/>
              </a:lnSpc>
              <a:spcBef>
                <a:spcPts val="0"/>
              </a:spcBef>
              <a:buClr>
                <a:schemeClr val="dk1"/>
              </a:buClr>
              <a:buSzPct val="73333"/>
              <a:buFont typeface="Arial"/>
              <a:buNone/>
            </a:pPr>
            <a:r>
              <a:rPr lang="en-US" sz="1500">
                <a:solidFill>
                  <a:schemeClr val="dk1"/>
                </a:solidFill>
              </a:rPr>
              <a:t>readers chose actress and singer Zendaya.  Among </a:t>
            </a:r>
          </a:p>
          <a:p>
            <a:pPr lvl="0" rtl="0">
              <a:lnSpc>
                <a:spcPct val="150000"/>
              </a:lnSpc>
              <a:spcBef>
                <a:spcPts val="0"/>
              </a:spcBef>
              <a:buClr>
                <a:schemeClr val="dk1"/>
              </a:buClr>
              <a:buSzPct val="73333"/>
              <a:buFont typeface="Arial"/>
              <a:buNone/>
            </a:pPr>
            <a:r>
              <a:rPr lang="en-US" sz="1500">
                <a:solidFill>
                  <a:schemeClr val="dk1"/>
                </a:solidFill>
              </a:rPr>
              <a:t>the reasons for selecting her was her use social media </a:t>
            </a:r>
          </a:p>
          <a:p>
            <a:pPr lvl="0" rtl="0">
              <a:lnSpc>
                <a:spcPct val="150000"/>
              </a:lnSpc>
              <a:spcBef>
                <a:spcPts val="0"/>
              </a:spcBef>
              <a:buClr>
                <a:schemeClr val="dk1"/>
              </a:buClr>
              <a:buSzPct val="73333"/>
              <a:buFont typeface="Arial"/>
              <a:buNone/>
            </a:pPr>
            <a:r>
              <a:rPr lang="en-US" sz="1500">
                <a:solidFill>
                  <a:schemeClr val="dk1"/>
                </a:solidFill>
              </a:rPr>
              <a:t>platforms to fight bullying and promote positive body </a:t>
            </a:r>
          </a:p>
          <a:p>
            <a:pPr lvl="0" rtl="0">
              <a:lnSpc>
                <a:spcPct val="150000"/>
              </a:lnSpc>
              <a:spcBef>
                <a:spcPts val="0"/>
              </a:spcBef>
              <a:buClr>
                <a:schemeClr val="dk1"/>
              </a:buClr>
              <a:buSzPct val="73333"/>
              <a:buFont typeface="Arial"/>
              <a:buNone/>
            </a:pPr>
            <a:r>
              <a:rPr lang="en-US" sz="1500">
                <a:solidFill>
                  <a:schemeClr val="dk1"/>
                </a:solidFill>
              </a:rPr>
              <a:t>image. Read more </a:t>
            </a:r>
            <a:r>
              <a:rPr lang="en-US" sz="1500" u="sng">
                <a:solidFill>
                  <a:srgbClr val="1155CC"/>
                </a:solidFill>
                <a:hlinkClick r:id="rId4"/>
              </a:rPr>
              <a:t>here </a:t>
            </a:r>
            <a:r>
              <a:rPr lang="en-US" sz="1500">
                <a:solidFill>
                  <a:schemeClr val="dk1"/>
                </a:solidFill>
              </a:rPr>
              <a:t>to find out about her rise to </a:t>
            </a:r>
          </a:p>
          <a:p>
            <a:pPr lvl="0" rtl="0">
              <a:lnSpc>
                <a:spcPct val="150000"/>
              </a:lnSpc>
              <a:spcBef>
                <a:spcPts val="0"/>
              </a:spcBef>
              <a:buClr>
                <a:schemeClr val="dk1"/>
              </a:buClr>
              <a:buSzPct val="73333"/>
              <a:buFont typeface="Arial"/>
              <a:buNone/>
            </a:pPr>
            <a:r>
              <a:rPr lang="en-US" sz="1500">
                <a:solidFill>
                  <a:schemeClr val="dk1"/>
                </a:solidFill>
              </a:rPr>
              <a:t>fame and see who else got nominations!  Be sure to </a:t>
            </a:r>
          </a:p>
          <a:p>
            <a:pPr lvl="0" rtl="0">
              <a:lnSpc>
                <a:spcPct val="150000"/>
              </a:lnSpc>
              <a:spcBef>
                <a:spcPts val="0"/>
              </a:spcBef>
              <a:buClr>
                <a:schemeClr val="dk1"/>
              </a:buClr>
              <a:buSzPct val="73333"/>
              <a:buFont typeface="Arial"/>
              <a:buNone/>
            </a:pPr>
            <a:r>
              <a:rPr lang="en-US" sz="1500">
                <a:solidFill>
                  <a:schemeClr val="dk1"/>
                </a:solidFill>
              </a:rPr>
              <a:t>check out this </a:t>
            </a:r>
            <a:r>
              <a:rPr lang="en-US" sz="1500" u="sng">
                <a:solidFill>
                  <a:srgbClr val="1155CC"/>
                </a:solidFill>
                <a:hlinkClick r:id="rId5"/>
              </a:rPr>
              <a:t>video </a:t>
            </a:r>
            <a:r>
              <a:rPr lang="en-US" sz="1500">
                <a:solidFill>
                  <a:schemeClr val="dk1"/>
                </a:solidFill>
              </a:rPr>
              <a:t>to hear how bullying impacted her life.  </a:t>
            </a:r>
          </a:p>
          <a:p>
            <a:pPr lvl="0" rtl="0">
              <a:spcBef>
                <a:spcPts val="600"/>
              </a:spcBef>
              <a:buClr>
                <a:schemeClr val="dk1"/>
              </a:buClr>
              <a:buFont typeface="Arial"/>
              <a:buNone/>
            </a:pPr>
            <a:r>
              <a:rPr lang="en-US" b="1">
                <a:solidFill>
                  <a:schemeClr val="dk1"/>
                </a:solidFill>
              </a:rPr>
              <a:t>Who would have gotten your vote for 2016?</a:t>
            </a:r>
          </a:p>
          <a:p>
            <a:pPr lvl="0" rtl="0">
              <a:spcBef>
                <a:spcPts val="600"/>
              </a:spcBef>
              <a:buClr>
                <a:schemeClr val="dk1"/>
              </a:buClr>
              <a:buFont typeface="Arial"/>
              <a:buNone/>
            </a:pPr>
            <a:r>
              <a:rPr lang="en-US" b="1">
                <a:solidFill>
                  <a:schemeClr val="dk1"/>
                </a:solidFill>
              </a:rPr>
              <a:t>How can you make a difference in 2017?</a:t>
            </a:r>
          </a:p>
          <a:p>
            <a:pPr lvl="0" rtl="0">
              <a:lnSpc>
                <a:spcPct val="100000"/>
              </a:lnSpc>
              <a:spcBef>
                <a:spcPts val="0"/>
              </a:spcBef>
              <a:buClr>
                <a:schemeClr val="dk1"/>
              </a:buClr>
              <a:buFont typeface="Arial"/>
              <a:buNone/>
            </a:pPr>
            <a:endParaRPr sz="2650" b="1">
              <a:solidFill>
                <a:schemeClr val="dk1"/>
              </a:solidFill>
              <a:highlight>
                <a:srgbClr val="FFFFFF"/>
              </a:highlight>
            </a:endParaRPr>
          </a:p>
        </p:txBody>
      </p:sp>
      <p:pic>
        <p:nvPicPr>
          <p:cNvPr id="41" name="Shape 41"/>
          <p:cNvPicPr preferRelativeResize="0"/>
          <p:nvPr/>
        </p:nvPicPr>
        <p:blipFill>
          <a:blip r:embed="rId6">
            <a:alphaModFix/>
          </a:blip>
          <a:stretch>
            <a:fillRect/>
          </a:stretch>
        </p:blipFill>
        <p:spPr>
          <a:xfrm>
            <a:off x="5904149" y="1928400"/>
            <a:ext cx="3424774" cy="4838174"/>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7975" y="389800"/>
            <a:ext cx="9847800" cy="1326900"/>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3759"/>
              <a:t>We’re Not Just Talking Your Average Fossil!!</a:t>
            </a:r>
          </a:p>
        </p:txBody>
      </p:sp>
      <p:sp>
        <p:nvSpPr>
          <p:cNvPr id="47" name="Shape 47"/>
          <p:cNvSpPr txBox="1"/>
          <p:nvPr/>
        </p:nvSpPr>
        <p:spPr>
          <a:xfrm>
            <a:off x="401950" y="1828800"/>
            <a:ext cx="9497700" cy="54861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2000" b="1">
              <a:solidFill>
                <a:srgbClr val="333333"/>
              </a:solidFill>
              <a:highlight>
                <a:srgbClr val="FFFFFF"/>
              </a:highlight>
            </a:endParaRP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This picture is of a 99 million year </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old piece of amber!  Scientists </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recently discovered it with a tiny</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dinosaur tail inside….with the </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actual feathers still intact! </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Measuring about an inch and a </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half long, it is thought to belong to</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a coelurosaur.  You can read all the</a:t>
            </a:r>
          </a:p>
          <a:p>
            <a:pPr marL="0" marR="0" lvl="0" indent="0" algn="l" rtl="0">
              <a:lnSpc>
                <a:spcPct val="100000"/>
              </a:lnSpc>
              <a:spcBef>
                <a:spcPts val="0"/>
              </a:spcBef>
              <a:spcAft>
                <a:spcPts val="0"/>
              </a:spcAft>
              <a:buClr>
                <a:srgbClr val="000000"/>
              </a:buClr>
              <a:buSzPct val="25000"/>
              <a:buFont typeface="Arial"/>
              <a:buNone/>
            </a:pPr>
            <a:r>
              <a:rPr lang="en-US" sz="2000" b="1">
                <a:solidFill>
                  <a:srgbClr val="333333"/>
                </a:solidFill>
                <a:highlight>
                  <a:srgbClr val="FFFFFF"/>
                </a:highlight>
              </a:rPr>
              <a:t>interesting facts in this </a:t>
            </a:r>
            <a:r>
              <a:rPr lang="en-US" sz="2000" b="1" u="sng">
                <a:solidFill>
                  <a:schemeClr val="hlink"/>
                </a:solidFill>
                <a:highlight>
                  <a:srgbClr val="FFFFFF"/>
                </a:highlight>
                <a:hlinkClick r:id="rId4"/>
              </a:rPr>
              <a:t>article</a:t>
            </a:r>
            <a:r>
              <a:rPr lang="en-US" sz="2000" b="1">
                <a:solidFill>
                  <a:srgbClr val="333333"/>
                </a:solidFill>
                <a:highlight>
                  <a:srgbClr val="FFFFFF"/>
                </a:highlight>
              </a:rPr>
              <a:t>.  </a:t>
            </a:r>
          </a:p>
          <a:p>
            <a:pPr marL="0" marR="0" lvl="0" indent="0" algn="l" rtl="0">
              <a:lnSpc>
                <a:spcPct val="100000"/>
              </a:lnSpc>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SzPct val="25000"/>
              <a:buFont typeface="Arial"/>
              <a:buNone/>
            </a:pPr>
            <a:r>
              <a:rPr lang="en-US" sz="3600"/>
              <a:t>This </a:t>
            </a:r>
            <a:r>
              <a:rPr lang="en-US" sz="3600" u="sng">
                <a:solidFill>
                  <a:schemeClr val="hlink"/>
                </a:solidFill>
                <a:hlinkClick r:id="rId5"/>
              </a:rPr>
              <a:t>video</a:t>
            </a:r>
            <a:r>
              <a:rPr lang="en-US" sz="3600"/>
              <a:t> will allow you to take a closer look!</a:t>
            </a:r>
          </a:p>
        </p:txBody>
      </p:sp>
      <p:pic>
        <p:nvPicPr>
          <p:cNvPr id="48" name="Shape 48"/>
          <p:cNvPicPr preferRelativeResize="0"/>
          <p:nvPr/>
        </p:nvPicPr>
        <p:blipFill>
          <a:blip r:embed="rId6">
            <a:alphaModFix/>
          </a:blip>
          <a:stretch>
            <a:fillRect/>
          </a:stretch>
        </p:blipFill>
        <p:spPr>
          <a:xfrm>
            <a:off x="4710800" y="2459525"/>
            <a:ext cx="5125225" cy="274139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14387" y="297825"/>
            <a:ext cx="8761500" cy="1030800"/>
          </a:xfrm>
          <a:prstGeom prst="rect">
            <a:avLst/>
          </a:prstGeom>
          <a:noFill/>
          <a:ln>
            <a:noFill/>
          </a:ln>
        </p:spPr>
        <p:txBody>
          <a:bodyPr lIns="38100" tIns="38100" rIns="38100" bIns="38100" anchor="b" anchorCtr="0">
            <a:noAutofit/>
          </a:bodyPr>
          <a:lstStyle/>
          <a:p>
            <a:pPr marL="0" marR="0" lvl="0" indent="0" algn="ctr" rtl="0">
              <a:lnSpc>
                <a:spcPct val="119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r>
            <a:br>
              <a:rPr lang="en-US" sz="8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a:t>Thoughts?</a:t>
            </a:r>
          </a:p>
        </p:txBody>
      </p:sp>
      <p:sp>
        <p:nvSpPr>
          <p:cNvPr id="54" name="Shape 54"/>
          <p:cNvSpPr txBox="1"/>
          <p:nvPr/>
        </p:nvSpPr>
        <p:spPr>
          <a:xfrm>
            <a:off x="914400" y="1828800"/>
            <a:ext cx="8678998" cy="47987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p:nvPr/>
        </p:nvSpPr>
        <p:spPr>
          <a:xfrm>
            <a:off x="152400" y="2390169"/>
            <a:ext cx="9520199" cy="46589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400" b="0" i="0" u="sng" strike="noStrike" cap="none">
                <a:solidFill>
                  <a:schemeClr val="hlink"/>
                </a:solidFill>
                <a:latin typeface="Arial"/>
                <a:ea typeface="Arial"/>
                <a:cs typeface="Arial"/>
                <a:sym typeface="Arial"/>
                <a:hlinkClick r:id="rId4"/>
              </a:rPr>
              <a:t/>
            </a:r>
            <a:br>
              <a:rPr lang="en-US" sz="2400" b="0" i="0" u="sng" strike="noStrike" cap="none">
                <a:solidFill>
                  <a:schemeClr val="hlink"/>
                </a:solidFill>
                <a:latin typeface="Arial"/>
                <a:ea typeface="Arial"/>
                <a:cs typeface="Arial"/>
                <a:sym typeface="Arial"/>
                <a:hlinkClick r:id="rId4"/>
              </a:rPr>
            </a:br>
            <a:endParaRPr lang="en-US" sz="2400" b="0" i="0" u="sng" strike="noStrike" cap="none">
              <a:solidFill>
                <a:schemeClr val="hlink"/>
              </a:solidFill>
              <a:latin typeface="Arial"/>
              <a:ea typeface="Arial"/>
              <a:cs typeface="Arial"/>
              <a:sym typeface="Arial"/>
              <a:hlinkClick r:id="rId4"/>
            </a:endParaRPr>
          </a:p>
        </p:txBody>
      </p:sp>
      <p:sp>
        <p:nvSpPr>
          <p:cNvPr id="56" name="Shape 56"/>
          <p:cNvSpPr txBox="1"/>
          <p:nvPr/>
        </p:nvSpPr>
        <p:spPr>
          <a:xfrm>
            <a:off x="152400" y="1850025"/>
            <a:ext cx="9655498" cy="4581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sng" strike="noStrike" cap="none">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p:nvPr/>
        </p:nvSpPr>
        <p:spPr>
          <a:xfrm>
            <a:off x="396880" y="2236281"/>
            <a:ext cx="9196518"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58" name="Shape 58"/>
          <p:cNvPicPr preferRelativeResize="0"/>
          <p:nvPr/>
        </p:nvPicPr>
        <p:blipFill>
          <a:blip r:embed="rId6">
            <a:alphaModFix/>
          </a:blip>
          <a:stretch>
            <a:fillRect/>
          </a:stretch>
        </p:blipFill>
        <p:spPr>
          <a:xfrm>
            <a:off x="2879725" y="2143125"/>
            <a:ext cx="4400550" cy="33337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Words>
  <Application>Microsoft Office PowerPoint</Application>
  <PresentationFormat>Custom</PresentationFormat>
  <Paragraphs>74</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Happy Monkey</vt:lpstr>
      <vt:lpstr>Custom Theme</vt:lpstr>
      <vt:lpstr>Slide 1</vt:lpstr>
      <vt:lpstr>A New Kind of Cafe!!</vt:lpstr>
      <vt:lpstr>TIME For Kids  Person of the Year</vt:lpstr>
      <vt:lpstr>We’re Not Just Talking Your Average Fossil!!</vt:lpstr>
      <vt:lpstr>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Nealis</dc:creator>
  <cp:lastModifiedBy>FCBOE</cp:lastModifiedBy>
  <cp:revision>1</cp:revision>
  <dcterms:modified xsi:type="dcterms:W3CDTF">2017-01-09T21:49:22Z</dcterms:modified>
</cp:coreProperties>
</file>