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Lst>
  <p:sldSz cy="7620000" cx="10160000"/>
  <p:notesSz cx="7620000" cy="10160000"/>
  <p:embeddedFontLst>
    <p:embeddedFont>
      <p:font typeface="Happy Monkey"/>
      <p:regular r:id="rId11"/>
    </p:embeddedFont>
    <p:embeddedFont>
      <p:font typeface="Cherry Cream Soda"/>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HappyMonkey-regular.fntdata"/><Relationship Id="rId10" Type="http://schemas.openxmlformats.org/officeDocument/2006/relationships/slide" Target="slides/slide6.xml"/><Relationship Id="rId12" Type="http://schemas.openxmlformats.org/officeDocument/2006/relationships/font" Target="fonts/CherryCreamSoda-regular.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8"/>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8" name="Shape 2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37" name="Shape 37"/>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44" name="Shape 4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60" name="Shape 60"/>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2pPr>
            <a:lvl3pPr indent="0" lvl="2" algn="ctr">
              <a:spcBef>
                <a:spcPts val="0"/>
              </a:spcBef>
              <a:buNone/>
              <a:defRPr sz="4800"/>
            </a:lvl3pPr>
            <a:lvl4pPr indent="0" lvl="3" algn="ctr">
              <a:spcBef>
                <a:spcPts val="0"/>
              </a:spcBef>
              <a:buNone/>
              <a:defRPr sz="4800"/>
            </a:lvl4pPr>
            <a:lvl5pPr indent="0" lvl="4" algn="ctr">
              <a:spcBef>
                <a:spcPts val="0"/>
              </a:spcBef>
              <a:buNone/>
              <a:defRPr sz="4800"/>
            </a:lvl5pPr>
            <a:lvl6pPr indent="0" lvl="5" algn="ctr">
              <a:spcBef>
                <a:spcPts val="0"/>
              </a:spcBef>
              <a:buNone/>
              <a:defRPr sz="4800"/>
            </a:lvl6pPr>
            <a:lvl7pPr indent="0" lvl="6" algn="ctr">
              <a:spcBef>
                <a:spcPts val="0"/>
              </a:spcBef>
              <a:buNone/>
              <a:defRPr sz="4800"/>
            </a:lvl7pPr>
            <a:lvl8pPr indent="0" lvl="7" algn="ctr">
              <a:spcBef>
                <a:spcPts val="0"/>
              </a:spcBef>
              <a:buNone/>
              <a:defRPr sz="4800"/>
            </a:lvl8pPr>
            <a:lvl9pPr indent="0" lvl="8" algn="ctr">
              <a:spcBef>
                <a:spcPts val="0"/>
              </a:spcBef>
              <a:buNone/>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x">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woColTx">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_ONLY">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hyperlink" Target="http://www.dorobot.de/magic-artbox?mc_cid=8ca11b276f&amp;mc_eid=1a7502d4f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hyperlink" Target="http://www.sci-news.com/biology/chimps-using-tools-fish-algae-04351.html" TargetMode="External"/><Relationship Id="rId5"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hyperlink" Target="http://www.care2.com/causes/these-are-the-10-worst-tanks-for-whales-and-dolphins.html" TargetMode="External"/><Relationship Id="rId11" Type="http://schemas.openxmlformats.org/officeDocument/2006/relationships/image" Target="../media/image03.jpg"/><Relationship Id="rId10" Type="http://schemas.openxmlformats.org/officeDocument/2006/relationships/hyperlink" Target="http://www.myajc.com/news/news/georgia-aquarium-no-more-whales-dolphins-taken-fro/nrk2C/" TargetMode="External"/><Relationship Id="rId9" Type="http://schemas.openxmlformats.org/officeDocument/2006/relationships/hyperlink" Target="http://www.wsbtv.com/news/local/georgia-aquarium-hold-news-conference-beluga-impor/26807761" TargetMode="External"/><Relationship Id="rId5" Type="http://schemas.openxmlformats.org/officeDocument/2006/relationships/hyperlink" Target="http://www.care2.com/causes/captive-beluga-dies-in-the-u-s.html" TargetMode="External"/><Relationship Id="rId6" Type="http://schemas.openxmlformats.org/officeDocument/2006/relationships/hyperlink" Target="http://www.care2.com/causes/victory-18-belugas-escape-aquarium-life.html" TargetMode="External"/><Relationship Id="rId7" Type="http://schemas.openxmlformats.org/officeDocument/2006/relationships/hyperlink" Target="http://www.care2.com/causes/georgia-aquarium-just-wont-give-up-trying-to-get-wild-caught-belugas.html" TargetMode="External"/><Relationship Id="rId8" Type="http://schemas.openxmlformats.org/officeDocument/2006/relationships/hyperlink" Target="http://www.care2.com/causes/victory-georgia-aquarium-will-no-longer-take-whales-and-dolphins-from-the-wild.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hyperlink" Target="http://psychology-spot.blogspot.com/2016/03/did-you-know-that-intelligence-is.html" TargetMode="External"/><Relationship Id="rId5" Type="http://schemas.openxmlformats.org/officeDocument/2006/relationships/hyperlink" Target="http://www.bravotv.com/blogs/intelligence-comes-directly-from-your-mom" TargetMode="External"/><Relationship Id="rId6" Type="http://schemas.openxmlformats.org/officeDocument/2006/relationships/hyperlink" Target="http://www.today.com/video/you-can-thank-your-mom-for-how-smart-you-are-study-says-765798979939" TargetMode="External"/><Relationship Id="rId7" Type="http://schemas.openxmlformats.org/officeDocument/2006/relationships/image" Target="../media/image06.jpg"/><Relationship Id="rId8" Type="http://schemas.openxmlformats.org/officeDocument/2006/relationships/hyperlink" Target="http://www.today.com/video/you-can-thank-your-mom-for-how-smart-you-are-study-says-76579897993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p:nvPr/>
        </p:nvSpPr>
        <p:spPr>
          <a:xfrm>
            <a:off x="348025" y="3055775"/>
            <a:ext cx="9060000" cy="42669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 name="Shape 24"/>
          <p:cNvSpPr txBox="1"/>
          <p:nvPr/>
        </p:nvSpPr>
        <p:spPr>
          <a:xfrm>
            <a:off x="134650" y="204425"/>
            <a:ext cx="9890700" cy="67605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1" sz="1800"/>
          </a:p>
          <a:p>
            <a:pPr indent="0" lvl="0" marL="0" marR="0" rtl="0" algn="l">
              <a:lnSpc>
                <a:spcPct val="100000"/>
              </a:lnSpc>
              <a:spcBef>
                <a:spcPts val="0"/>
              </a:spcBef>
              <a:spcAft>
                <a:spcPts val="0"/>
              </a:spcAft>
              <a:buClr>
                <a:srgbClr val="000000"/>
              </a:buClr>
              <a:buFont typeface="Arial"/>
              <a:buNone/>
            </a:pPr>
            <a:r>
              <a:t/>
            </a:r>
            <a:endParaRPr b="1" sz="1800"/>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Week of </a:t>
            </a:r>
            <a:r>
              <a:rPr b="1" lang="en-US" sz="4800">
                <a:latin typeface="Happy Monkey"/>
                <a:ea typeface="Happy Monkey"/>
                <a:cs typeface="Happy Monkey"/>
                <a:sym typeface="Happy Monkey"/>
              </a:rPr>
              <a:t>December 5</a:t>
            </a:r>
            <a:r>
              <a:rPr b="1" i="0" lang="en-US" sz="4800" u="none" cap="none" strike="noStrike">
                <a:solidFill>
                  <a:srgbClr val="000000"/>
                </a:solidFill>
                <a:latin typeface="Happy Monkey"/>
                <a:ea typeface="Happy Monkey"/>
                <a:cs typeface="Happy Monkey"/>
                <a:sym typeface="Happy Monkey"/>
              </a:rPr>
              <a:t>, 2016  </a:t>
            </a:r>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Current Events </a:t>
            </a:r>
          </a:p>
        </p:txBody>
      </p:sp>
      <p:sp>
        <p:nvSpPr>
          <p:cNvPr id="25" name="Shape 25"/>
          <p:cNvSpPr txBox="1"/>
          <p:nvPr/>
        </p:nvSpPr>
        <p:spPr>
          <a:xfrm>
            <a:off x="336025" y="2694150"/>
            <a:ext cx="9254100" cy="4479600"/>
          </a:xfrm>
          <a:prstGeom prst="rect">
            <a:avLst/>
          </a:prstGeom>
          <a:noFill/>
          <a:ln>
            <a:noFill/>
          </a:ln>
        </p:spPr>
        <p:txBody>
          <a:bodyPr anchorCtr="0" anchor="t" bIns="91425" lIns="91425" rIns="91425" tIns="91425">
            <a:noAutofit/>
          </a:bodyPr>
          <a:lstStyle/>
          <a:p>
            <a:pPr lvl="0">
              <a:spcBef>
                <a:spcPts val="0"/>
              </a:spcBef>
              <a:buNone/>
            </a:pPr>
            <a:r>
              <a:t/>
            </a:r>
            <a:endParaRPr b="1" sz="1800"/>
          </a:p>
          <a:p>
            <a:pPr lvl="0" rtl="0">
              <a:spcBef>
                <a:spcPts val="0"/>
              </a:spcBef>
              <a:buNone/>
            </a:pPr>
            <a:r>
              <a:t/>
            </a:r>
            <a:endParaRPr b="1" sz="1800"/>
          </a:p>
          <a:p>
            <a:pPr lvl="0">
              <a:spcBef>
                <a:spcPts val="0"/>
              </a:spcBef>
              <a:buNone/>
            </a:pPr>
            <a:r>
              <a:rPr b="1" lang="en-US" sz="2400">
                <a:latin typeface="Cherry Cream Soda"/>
                <a:ea typeface="Cherry Cream Soda"/>
                <a:cs typeface="Cherry Cream Soda"/>
                <a:sym typeface="Cherry Cream Soda"/>
              </a:rPr>
              <a:t>We’re heading into the final month of 2016. What was the most important news story of the year? Why?</a:t>
            </a:r>
          </a:p>
          <a:p>
            <a:pPr lvl="0">
              <a:spcBef>
                <a:spcPts val="0"/>
              </a:spcBef>
              <a:buNone/>
            </a:pPr>
            <a:r>
              <a:t/>
            </a:r>
            <a:endParaRPr b="1" sz="2400">
              <a:latin typeface="Cherry Cream Soda"/>
              <a:ea typeface="Cherry Cream Soda"/>
              <a:cs typeface="Cherry Cream Soda"/>
              <a:sym typeface="Cherry Cream Soda"/>
            </a:endParaRPr>
          </a:p>
          <a:p>
            <a:pPr lvl="0">
              <a:spcBef>
                <a:spcPts val="0"/>
              </a:spcBef>
              <a:buNone/>
            </a:pPr>
            <a:r>
              <a:rPr b="1" lang="en-US" sz="2400">
                <a:latin typeface="Cherry Cream Soda"/>
                <a:ea typeface="Cherry Cream Soda"/>
                <a:cs typeface="Cherry Cream Soda"/>
                <a:sym typeface="Cherry Cream Soda"/>
              </a:rPr>
              <a:t>If you had to name a Person of the Year who would you chose? Why?</a:t>
            </a:r>
          </a:p>
          <a:p>
            <a:pPr lvl="0">
              <a:spcBef>
                <a:spcPts val="0"/>
              </a:spcBef>
              <a:buNone/>
            </a:pPr>
            <a:r>
              <a:t/>
            </a:r>
            <a:endParaRPr b="1" sz="2400">
              <a:latin typeface="Cherry Cream Soda"/>
              <a:ea typeface="Cherry Cream Soda"/>
              <a:cs typeface="Cherry Cream Soda"/>
              <a:sym typeface="Cherry Cream Soda"/>
            </a:endParaRPr>
          </a:p>
          <a:p>
            <a:pPr lvl="0">
              <a:spcBef>
                <a:spcPts val="0"/>
              </a:spcBef>
              <a:buNone/>
            </a:pPr>
            <a:r>
              <a:rPr b="1" lang="en-US" sz="2400">
                <a:latin typeface="Cherry Cream Soda"/>
                <a:ea typeface="Cherry Cream Soda"/>
                <a:cs typeface="Cherry Cream Soda"/>
                <a:sym typeface="Cherry Cream Soda"/>
              </a:rPr>
              <a:t>Something extra today...</a:t>
            </a:r>
          </a:p>
          <a:p>
            <a:pPr lvl="0" rtl="0">
              <a:spcBef>
                <a:spcPts val="0"/>
              </a:spcBef>
              <a:buNone/>
            </a:pPr>
            <a:r>
              <a:rPr b="1" lang="en-US" sz="1800" u="sng">
                <a:solidFill>
                  <a:schemeClr val="hlink"/>
                </a:solidFill>
                <a:hlinkClick r:id="rId4"/>
              </a:rPr>
              <a:t>Start your day off with this amazing use of multi-media.</a:t>
            </a:r>
          </a:p>
          <a:p>
            <a:pPr lvl="0" rtl="0">
              <a:spcBef>
                <a:spcPts val="0"/>
              </a:spcBef>
              <a:buNone/>
            </a:pPr>
            <a:r>
              <a:t/>
            </a:r>
            <a:endParaRPr b="1" sz="1800"/>
          </a:p>
          <a:p>
            <a:pPr lvl="0" rtl="0">
              <a:spcBef>
                <a:spcPts val="0"/>
              </a:spcBef>
              <a:buNone/>
            </a:pPr>
            <a:r>
              <a:t/>
            </a:r>
            <a:endParaRPr b="1" sz="1800"/>
          </a:p>
          <a:p>
            <a:pPr lvl="0" rtl="0">
              <a:spcBef>
                <a:spcPts val="0"/>
              </a:spcBef>
              <a:buNone/>
            </a:pPr>
            <a:r>
              <a:t/>
            </a:r>
            <a:endParaRPr b="1" sz="180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9" name="Shape 29"/>
        <p:cNvGrpSpPr/>
        <p:nvPr/>
      </p:nvGrpSpPr>
      <p:grpSpPr>
        <a:xfrm>
          <a:off x="0" y="0"/>
          <a:ext cx="0" cy="0"/>
          <a:chOff x="0" y="0"/>
          <a:chExt cx="0" cy="0"/>
        </a:xfrm>
      </p:grpSpPr>
      <p:sp>
        <p:nvSpPr>
          <p:cNvPr id="30" name="Shape 30"/>
          <p:cNvSpPr txBox="1"/>
          <p:nvPr/>
        </p:nvSpPr>
        <p:spPr>
          <a:xfrm>
            <a:off x="588025" y="1999775"/>
            <a:ext cx="9096000" cy="44139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US" sz="2000">
                <a:solidFill>
                  <a:schemeClr val="dk1"/>
                </a:solidFill>
                <a:latin typeface="Comic Sans MS"/>
                <a:ea typeface="Comic Sans MS"/>
                <a:cs typeface="Comic Sans MS"/>
                <a:sym typeface="Comic Sans MS"/>
              </a:rPr>
              <a:t>Chimpanzees continue to amaze us with their clever, and often human-like, tactics in the wild. While they’re known to use tools to help them gather food, these instruments differ depending on the environment. Now, researchers have spotted them fishing in Bakoun, Guinea, using long branches or twigs as fishing rods to scoop up algae. The researchers set up non-invasive observation methods, including remote camera traps.  After noticing ‘conspicuous’ sticks near bodies of water, the researchers also placed these traps along rivers and ponds.Doing this revealed scores of chimpanzees, from all walks of life, fishing for algae in the water.</a:t>
            </a:r>
          </a:p>
          <a:p>
            <a:pPr lvl="0" rtl="0">
              <a:lnSpc>
                <a:spcPct val="115000"/>
              </a:lnSpc>
              <a:spcBef>
                <a:spcPts val="0"/>
              </a:spcBef>
              <a:buNone/>
            </a:pPr>
            <a:r>
              <a:rPr lang="en-US" sz="2000">
                <a:solidFill>
                  <a:schemeClr val="dk1"/>
                </a:solidFill>
                <a:latin typeface="Comic Sans MS"/>
                <a:ea typeface="Comic Sans MS"/>
                <a:cs typeface="Comic Sans MS"/>
                <a:sym typeface="Comic Sans MS"/>
              </a:rPr>
              <a:t>The footage shows how the chimps plunge a long stick into the water and drag it back toward them after giving it time to collect the algae.Then, they scoop it right off the ‘fishing rod’ and eat it.</a:t>
            </a:r>
          </a:p>
          <a:p>
            <a:pPr lvl="0" rtl="0">
              <a:lnSpc>
                <a:spcPct val="115000"/>
              </a:lnSpc>
              <a:spcBef>
                <a:spcPts val="0"/>
              </a:spcBef>
              <a:buNone/>
            </a:pPr>
            <a:r>
              <a:rPr lang="en-US" sz="2000">
                <a:solidFill>
                  <a:schemeClr val="dk1"/>
                </a:solidFill>
                <a:latin typeface="Comic Sans MS"/>
                <a:ea typeface="Comic Sans MS"/>
                <a:cs typeface="Comic Sans MS"/>
                <a:sym typeface="Comic Sans MS"/>
              </a:rPr>
              <a:t>What conclusions does the chimp’s human like behavior lead you to? What impact does this story have?</a:t>
            </a:r>
          </a:p>
          <a:p>
            <a:pPr lvl="0" rtl="0">
              <a:lnSpc>
                <a:spcPct val="115000"/>
              </a:lnSpc>
              <a:spcBef>
                <a:spcPts val="0"/>
              </a:spcBef>
              <a:buNone/>
            </a:pPr>
            <a:r>
              <a:t/>
            </a:r>
            <a:endParaRPr sz="1800">
              <a:solidFill>
                <a:schemeClr val="dk1"/>
              </a:solidFill>
              <a:latin typeface="Comic Sans MS"/>
              <a:ea typeface="Comic Sans MS"/>
              <a:cs typeface="Comic Sans MS"/>
              <a:sym typeface="Comic Sans MS"/>
            </a:endParaRPr>
          </a:p>
          <a:p>
            <a:pPr lvl="0" rtl="0">
              <a:lnSpc>
                <a:spcPct val="115000"/>
              </a:lnSpc>
              <a:spcBef>
                <a:spcPts val="0"/>
              </a:spcBef>
              <a:buNone/>
            </a:pPr>
            <a:r>
              <a:t/>
            </a:r>
            <a:endParaRPr sz="1800">
              <a:solidFill>
                <a:schemeClr val="dk1"/>
              </a:solidFill>
              <a:latin typeface="Comic Sans MS"/>
              <a:ea typeface="Comic Sans MS"/>
              <a:cs typeface="Comic Sans MS"/>
              <a:sym typeface="Comic Sans MS"/>
            </a:endParaRPr>
          </a:p>
          <a:p>
            <a:pPr lvl="0" rtl="0">
              <a:lnSpc>
                <a:spcPct val="115000"/>
              </a:lnSpc>
              <a:spcBef>
                <a:spcPts val="0"/>
              </a:spcBef>
              <a:buClr>
                <a:schemeClr val="dk1"/>
              </a:buClr>
              <a:buFont typeface="Arial"/>
              <a:buNone/>
            </a:pPr>
            <a:r>
              <a:t/>
            </a:r>
            <a:endParaRPr sz="1800">
              <a:solidFill>
                <a:schemeClr val="dk1"/>
              </a:solidFill>
            </a:endParaRPr>
          </a:p>
          <a:p>
            <a:pPr lvl="0" rtl="0">
              <a:lnSpc>
                <a:spcPct val="115000"/>
              </a:lnSpc>
              <a:spcBef>
                <a:spcPts val="0"/>
              </a:spcBef>
              <a:buNone/>
            </a:pPr>
            <a:r>
              <a:t/>
            </a:r>
            <a:endParaRPr sz="1800"/>
          </a:p>
        </p:txBody>
      </p:sp>
      <p:sp>
        <p:nvSpPr>
          <p:cNvPr id="31" name="Shape 31"/>
          <p:cNvSpPr txBox="1"/>
          <p:nvPr/>
        </p:nvSpPr>
        <p:spPr>
          <a:xfrm>
            <a:off x="453625" y="6976625"/>
            <a:ext cx="9336000" cy="108000"/>
          </a:xfrm>
          <a:prstGeom prst="rect">
            <a:avLst/>
          </a:prstGeom>
          <a:noFill/>
          <a:ln>
            <a:noFill/>
          </a:ln>
        </p:spPr>
        <p:txBody>
          <a:bodyPr anchorCtr="0" anchor="t" bIns="91425" lIns="91425" rIns="91425" tIns="91425">
            <a:noAutofit/>
          </a:bodyPr>
          <a:lstStyle/>
          <a:p>
            <a:pPr lvl="0">
              <a:spcBef>
                <a:spcPts val="0"/>
              </a:spcBef>
              <a:buNone/>
            </a:pPr>
            <a:r>
              <a:rPr lang="en-US" sz="1800" u="sng">
                <a:solidFill>
                  <a:schemeClr val="hlink"/>
                </a:solidFill>
                <a:latin typeface="Cherry Cream Soda"/>
                <a:ea typeface="Cherry Cream Soda"/>
                <a:cs typeface="Cherry Cream Soda"/>
                <a:sym typeface="Cherry Cream Soda"/>
                <a:hlinkClick r:id="rId4"/>
              </a:rPr>
              <a:t>Read more about these amazing animals and watch a video!</a:t>
            </a:r>
          </a:p>
        </p:txBody>
      </p:sp>
      <p:sp>
        <p:nvSpPr>
          <p:cNvPr id="32" name="Shape 32"/>
          <p:cNvSpPr txBox="1"/>
          <p:nvPr/>
        </p:nvSpPr>
        <p:spPr>
          <a:xfrm>
            <a:off x="300025" y="7084525"/>
            <a:ext cx="9384000" cy="312000"/>
          </a:xfrm>
          <a:prstGeom prst="rect">
            <a:avLst/>
          </a:prstGeom>
          <a:noFill/>
          <a:ln>
            <a:noFill/>
          </a:ln>
        </p:spPr>
        <p:txBody>
          <a:bodyPr anchorCtr="0" anchor="t" bIns="91425" lIns="91425" rIns="91425" tIns="91425">
            <a:noAutofit/>
          </a:bodyPr>
          <a:lstStyle/>
          <a:p>
            <a:pPr lvl="0">
              <a:spcBef>
                <a:spcPts val="0"/>
              </a:spcBef>
              <a:buNone/>
            </a:pPr>
            <a:r>
              <a:t/>
            </a:r>
            <a:endParaRPr sz="1200"/>
          </a:p>
        </p:txBody>
      </p:sp>
      <p:sp>
        <p:nvSpPr>
          <p:cNvPr id="33" name="Shape 33"/>
          <p:cNvSpPr txBox="1"/>
          <p:nvPr/>
        </p:nvSpPr>
        <p:spPr>
          <a:xfrm>
            <a:off x="80425" y="643375"/>
            <a:ext cx="7519500" cy="1025400"/>
          </a:xfrm>
          <a:prstGeom prst="rect">
            <a:avLst/>
          </a:prstGeom>
          <a:noFill/>
          <a:ln>
            <a:noFill/>
          </a:ln>
        </p:spPr>
        <p:txBody>
          <a:bodyPr anchorCtr="0" anchor="t" bIns="91425" lIns="91425" rIns="91425" tIns="91425">
            <a:noAutofit/>
          </a:bodyPr>
          <a:lstStyle/>
          <a:p>
            <a:pPr lvl="0" algn="l">
              <a:spcBef>
                <a:spcPts val="0"/>
              </a:spcBef>
              <a:buNone/>
            </a:pPr>
            <a:r>
              <a:rPr b="1" lang="en-US" sz="3600"/>
              <a:t>Monkeys Using Tools in the Wild!</a:t>
            </a:r>
          </a:p>
        </p:txBody>
      </p:sp>
      <p:pic>
        <p:nvPicPr>
          <p:cNvPr descr="File:Chimpanzee-Head.jpg" id="34" name="Shape 34"/>
          <p:cNvPicPr preferRelativeResize="0"/>
          <p:nvPr/>
        </p:nvPicPr>
        <p:blipFill>
          <a:blip r:embed="rId5">
            <a:alphaModFix/>
          </a:blip>
          <a:stretch>
            <a:fillRect/>
          </a:stretch>
        </p:blipFill>
        <p:spPr>
          <a:xfrm>
            <a:off x="7561075" y="221150"/>
            <a:ext cx="2228548" cy="1447626"/>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8" name="Shape 38"/>
        <p:cNvGrpSpPr/>
        <p:nvPr/>
      </p:nvGrpSpPr>
      <p:grpSpPr>
        <a:xfrm>
          <a:off x="0" y="0"/>
          <a:ext cx="0" cy="0"/>
          <a:chOff x="0" y="0"/>
          <a:chExt cx="0" cy="0"/>
        </a:xfrm>
      </p:grpSpPr>
      <p:sp>
        <p:nvSpPr>
          <p:cNvPr id="39" name="Shape 39"/>
          <p:cNvSpPr txBox="1"/>
          <p:nvPr>
            <p:ph type="title"/>
          </p:nvPr>
        </p:nvSpPr>
        <p:spPr>
          <a:xfrm>
            <a:off x="924850" y="329800"/>
            <a:ext cx="4302600" cy="8766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lang="en-US" sz="3600"/>
              <a:t>No More Beluga’s</a:t>
            </a:r>
          </a:p>
        </p:txBody>
      </p:sp>
      <p:sp>
        <p:nvSpPr>
          <p:cNvPr id="40" name="Shape 40"/>
          <p:cNvSpPr txBox="1"/>
          <p:nvPr/>
        </p:nvSpPr>
        <p:spPr>
          <a:xfrm>
            <a:off x="224825" y="1809500"/>
            <a:ext cx="9727500" cy="4684500"/>
          </a:xfrm>
          <a:prstGeom prst="rect">
            <a:avLst/>
          </a:prstGeom>
          <a:noFill/>
          <a:ln>
            <a:noFill/>
          </a:ln>
        </p:spPr>
        <p:txBody>
          <a:bodyPr anchorCtr="0" anchor="t" bIns="38100" lIns="38100" rIns="38100" tIns="38100">
            <a:noAutofit/>
          </a:bodyPr>
          <a:lstStyle/>
          <a:p>
            <a:pPr lvl="0" rtl="0">
              <a:lnSpc>
                <a:spcPct val="115000"/>
              </a:lnSpc>
              <a:spcBef>
                <a:spcPts val="0"/>
              </a:spcBef>
              <a:spcAft>
                <a:spcPts val="1100"/>
              </a:spcAft>
              <a:buClr>
                <a:schemeClr val="dk1"/>
              </a:buClr>
              <a:buSzPct val="61111"/>
              <a:buFont typeface="Arial"/>
              <a:buNone/>
            </a:pPr>
            <a:r>
              <a:rPr b="1" lang="en-US" sz="1800">
                <a:highlight>
                  <a:srgbClr val="FFFFFF"/>
                </a:highlight>
                <a:latin typeface="Comic Sans MS"/>
                <a:ea typeface="Comic Sans MS"/>
                <a:cs typeface="Comic Sans MS"/>
                <a:sym typeface="Comic Sans MS"/>
              </a:rPr>
              <a:t>Animal advocates are celebrating what they perceive as a major win for whales. The U.S. has taken action to ensure wild-caught belugas aren’t imported into the U.S. and placed in </a:t>
            </a:r>
            <a:r>
              <a:rPr b="1" lang="en-US" sz="1800">
                <a:highlight>
                  <a:srgbClr val="FFFFFF"/>
                </a:highlight>
                <a:latin typeface="Comic Sans MS"/>
                <a:ea typeface="Comic Sans MS"/>
                <a:cs typeface="Comic Sans MS"/>
                <a:sym typeface="Comic Sans MS"/>
                <a:hlinkClick r:id="rId4"/>
              </a:rPr>
              <a:t>tank</a:t>
            </a:r>
            <a:r>
              <a:rPr b="1" lang="en-US" sz="1800">
                <a:highlight>
                  <a:srgbClr val="FFFFFF"/>
                </a:highlight>
                <a:latin typeface="Comic Sans MS"/>
                <a:ea typeface="Comic Sans MS"/>
                <a:cs typeface="Comic Sans MS"/>
                <a:sym typeface="Comic Sans MS"/>
              </a:rPr>
              <a:t>s for the rest of their lives.</a:t>
            </a:r>
          </a:p>
          <a:p>
            <a:pPr lvl="0" rtl="0">
              <a:lnSpc>
                <a:spcPct val="115000"/>
              </a:lnSpc>
              <a:spcBef>
                <a:spcPts val="0"/>
              </a:spcBef>
              <a:spcAft>
                <a:spcPts val="1100"/>
              </a:spcAft>
              <a:buClr>
                <a:schemeClr val="dk1"/>
              </a:buClr>
              <a:buSzPct val="61111"/>
              <a:buFont typeface="Arial"/>
              <a:buNone/>
            </a:pPr>
            <a:r>
              <a:rPr b="1" lang="en-US" sz="1800">
                <a:highlight>
                  <a:srgbClr val="FFFFFF"/>
                </a:highlight>
                <a:latin typeface="Comic Sans MS"/>
                <a:ea typeface="Comic Sans MS"/>
                <a:cs typeface="Comic Sans MS"/>
                <a:sym typeface="Comic Sans MS"/>
              </a:rPr>
              <a:t>The fate of the belugas in question, who live in Russia’s Sea of Okhotsk, stirred  controversy back in 2012 when the Georgia Aquarium filed a permit seeking to bring 18 of them here for public display .</a:t>
            </a:r>
          </a:p>
          <a:p>
            <a:pPr lvl="0" rtl="0">
              <a:lnSpc>
                <a:spcPct val="115000"/>
              </a:lnSpc>
              <a:spcBef>
                <a:spcPts val="0"/>
              </a:spcBef>
              <a:spcAft>
                <a:spcPts val="1100"/>
              </a:spcAft>
              <a:buClr>
                <a:schemeClr val="dk1"/>
              </a:buClr>
              <a:buSzPct val="61111"/>
              <a:buFont typeface="Arial"/>
              <a:buNone/>
            </a:pPr>
            <a:r>
              <a:rPr b="1" lang="en-US" sz="1800">
                <a:highlight>
                  <a:srgbClr val="FFFFFF"/>
                </a:highlight>
                <a:latin typeface="Comic Sans MS"/>
                <a:ea typeface="Comic Sans MS"/>
                <a:cs typeface="Comic Sans MS"/>
                <a:sym typeface="Comic Sans MS"/>
              </a:rPr>
              <a:t>Had the Georgia Aquarium been successful, they would have been imported and split up between the Georgia Aquarium, SeaWorld parks in Florida, and other a</a:t>
            </a:r>
            <a:r>
              <a:rPr b="1" lang="en-US" sz="1800">
                <a:highlight>
                  <a:srgbClr val="FFFFFF"/>
                </a:highlight>
                <a:latin typeface="Comic Sans MS"/>
                <a:ea typeface="Comic Sans MS"/>
                <a:cs typeface="Comic Sans MS"/>
                <a:sym typeface="Comic Sans MS"/>
                <a:hlinkClick r:id="rId5"/>
              </a:rPr>
              <a:t>quarium</a:t>
            </a:r>
            <a:r>
              <a:rPr b="1" lang="en-US" sz="1800">
                <a:highlight>
                  <a:srgbClr val="FFFFFF"/>
                </a:highlight>
                <a:latin typeface="Comic Sans MS"/>
                <a:ea typeface="Comic Sans MS"/>
                <a:cs typeface="Comic Sans MS"/>
                <a:sym typeface="Comic Sans MS"/>
              </a:rPr>
              <a:t>s under breeding and loan agreements. The aquarium would also have marked the first time in 20 years that the U.S. allowed anyone to bring in wild caught cetaceans here specifically for public display .</a:t>
            </a:r>
          </a:p>
          <a:p>
            <a:pPr lvl="0" rtl="0">
              <a:lnSpc>
                <a:spcPct val="115000"/>
              </a:lnSpc>
              <a:spcBef>
                <a:spcPts val="0"/>
              </a:spcBef>
              <a:spcAft>
                <a:spcPts val="1100"/>
              </a:spcAft>
              <a:buNone/>
            </a:pPr>
            <a:r>
              <a:rPr b="1" lang="en-US" sz="1800">
                <a:highlight>
                  <a:srgbClr val="FFFFFF"/>
                </a:highlight>
                <a:latin typeface="Comic Sans MS"/>
                <a:ea typeface="Comic Sans MS"/>
                <a:cs typeface="Comic Sans MS"/>
                <a:sym typeface="Comic Sans MS"/>
              </a:rPr>
              <a:t>The National Marine Fisheries Service (NMFS) denied the permit request for </a:t>
            </a:r>
            <a:r>
              <a:rPr b="1" lang="en-US" sz="1800">
                <a:highlight>
                  <a:srgbClr val="FFFFFF"/>
                </a:highlight>
                <a:latin typeface="Comic Sans MS"/>
                <a:ea typeface="Comic Sans MS"/>
                <a:cs typeface="Comic Sans MS"/>
                <a:sym typeface="Comic Sans MS"/>
                <a:hlinkClick r:id="rId6"/>
              </a:rPr>
              <a:t>multiple reasons</a:t>
            </a:r>
            <a:r>
              <a:rPr b="1" lang="en-US" sz="1800">
                <a:highlight>
                  <a:srgbClr val="FFFFFF"/>
                </a:highlight>
                <a:latin typeface="Comic Sans MS"/>
                <a:ea typeface="Comic Sans MS"/>
                <a:cs typeface="Comic Sans MS"/>
                <a:sym typeface="Comic Sans MS"/>
              </a:rPr>
              <a:t>, and despite </a:t>
            </a:r>
            <a:r>
              <a:rPr b="1" lang="en-US" sz="1800">
                <a:highlight>
                  <a:srgbClr val="FFFFFF"/>
                </a:highlight>
                <a:latin typeface="Comic Sans MS"/>
                <a:ea typeface="Comic Sans MS"/>
                <a:cs typeface="Comic Sans MS"/>
                <a:sym typeface="Comic Sans MS"/>
                <a:hlinkClick r:id="rId7"/>
              </a:rPr>
              <a:t>repeated attempts</a:t>
            </a:r>
            <a:r>
              <a:rPr b="1" lang="en-US" sz="1800">
                <a:highlight>
                  <a:srgbClr val="FFFFFF"/>
                </a:highlight>
                <a:latin typeface="Comic Sans MS"/>
                <a:ea typeface="Comic Sans MS"/>
                <a:cs typeface="Comic Sans MS"/>
                <a:sym typeface="Comic Sans MS"/>
              </a:rPr>
              <a:t> to challenge the decision over the past few years, the Georgia Aquarium has remained unsuccessful. This past June, it finally </a:t>
            </a:r>
            <a:r>
              <a:rPr b="1" lang="en-US" sz="1800">
                <a:highlight>
                  <a:srgbClr val="FFFFFF"/>
                </a:highlight>
                <a:latin typeface="Comic Sans MS"/>
                <a:ea typeface="Comic Sans MS"/>
                <a:cs typeface="Comic Sans MS"/>
                <a:sym typeface="Comic Sans MS"/>
                <a:hlinkClick r:id="rId8"/>
              </a:rPr>
              <a:t>announced</a:t>
            </a:r>
            <a:r>
              <a:rPr b="1" lang="en-US" sz="1800">
                <a:highlight>
                  <a:srgbClr val="FFFFFF"/>
                </a:highlight>
                <a:latin typeface="Comic Sans MS"/>
                <a:ea typeface="Comic Sans MS"/>
                <a:cs typeface="Comic Sans MS"/>
                <a:sym typeface="Comic Sans MS"/>
              </a:rPr>
              <a:t> it would be giving up. </a:t>
            </a:r>
          </a:p>
          <a:p>
            <a:pPr lvl="0" rtl="0">
              <a:lnSpc>
                <a:spcPct val="115000"/>
              </a:lnSpc>
              <a:spcBef>
                <a:spcPts val="0"/>
              </a:spcBef>
              <a:spcAft>
                <a:spcPts val="1100"/>
              </a:spcAft>
              <a:buNone/>
            </a:pPr>
            <a:r>
              <a:rPr b="1" lang="en-US" sz="1800">
                <a:highlight>
                  <a:srgbClr val="FFFFFF"/>
                </a:highlight>
                <a:latin typeface="Comic Sans MS"/>
                <a:ea typeface="Comic Sans MS"/>
                <a:cs typeface="Comic Sans MS"/>
                <a:sym typeface="Comic Sans MS"/>
              </a:rPr>
              <a:t>What are the pros and cons to keeping animals in capivity?  </a:t>
            </a:r>
            <a:r>
              <a:rPr b="1" lang="en-US" sz="1800" u="sng">
                <a:solidFill>
                  <a:schemeClr val="hlink"/>
                </a:solidFill>
                <a:highlight>
                  <a:srgbClr val="FFFFFF"/>
                </a:highlight>
                <a:latin typeface="Comic Sans MS"/>
                <a:ea typeface="Comic Sans MS"/>
                <a:cs typeface="Comic Sans MS"/>
                <a:sym typeface="Comic Sans MS"/>
                <a:hlinkClick r:id="rId9"/>
              </a:rPr>
              <a:t>Hear the news report.</a:t>
            </a:r>
          </a:p>
          <a:p>
            <a:pPr lvl="0" rtl="0">
              <a:lnSpc>
                <a:spcPct val="115000"/>
              </a:lnSpc>
              <a:spcBef>
                <a:spcPts val="0"/>
              </a:spcBef>
              <a:spcAft>
                <a:spcPts val="1100"/>
              </a:spcAft>
              <a:buClr>
                <a:schemeClr val="dk1"/>
              </a:buClr>
              <a:buSzPct val="61111"/>
              <a:buFont typeface="Arial"/>
              <a:buNone/>
            </a:pPr>
            <a:r>
              <a:rPr b="1" lang="en-US" sz="1800" u="sng">
                <a:solidFill>
                  <a:schemeClr val="hlink"/>
                </a:solidFill>
                <a:highlight>
                  <a:srgbClr val="FFFFFF"/>
                </a:highlight>
                <a:latin typeface="Comic Sans MS"/>
                <a:ea typeface="Comic Sans MS"/>
                <a:cs typeface="Comic Sans MS"/>
                <a:sym typeface="Comic Sans MS"/>
                <a:hlinkClick r:id="rId10"/>
              </a:rPr>
              <a:t>Find out how the movie Finding Dory impacted this industry</a:t>
            </a:r>
          </a:p>
        </p:txBody>
      </p:sp>
      <p:pic>
        <p:nvPicPr>
          <p:cNvPr descr="File:Beluga Whale Vancouver ..." id="41" name="Shape 41"/>
          <p:cNvPicPr preferRelativeResize="0"/>
          <p:nvPr/>
        </p:nvPicPr>
        <p:blipFill>
          <a:blip r:embed="rId11">
            <a:alphaModFix/>
          </a:blip>
          <a:stretch>
            <a:fillRect/>
          </a:stretch>
        </p:blipFill>
        <p:spPr>
          <a:xfrm>
            <a:off x="5870824" y="0"/>
            <a:ext cx="3478249" cy="1608448"/>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5" name="Shape 45"/>
        <p:cNvGrpSpPr/>
        <p:nvPr/>
      </p:nvGrpSpPr>
      <p:grpSpPr>
        <a:xfrm>
          <a:off x="0" y="0"/>
          <a:ext cx="0" cy="0"/>
          <a:chOff x="0" y="0"/>
          <a:chExt cx="0" cy="0"/>
        </a:xfrm>
      </p:grpSpPr>
      <p:sp>
        <p:nvSpPr>
          <p:cNvPr id="46" name="Shape 46"/>
          <p:cNvSpPr txBox="1"/>
          <p:nvPr>
            <p:ph type="title"/>
          </p:nvPr>
        </p:nvSpPr>
        <p:spPr>
          <a:xfrm>
            <a:off x="740825" y="389800"/>
            <a:ext cx="6155400" cy="13014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r>
              <a:rPr lang="en-US" sz="3000">
                <a:latin typeface="Comic Sans MS"/>
                <a:ea typeface="Comic Sans MS"/>
                <a:cs typeface="Comic Sans MS"/>
                <a:sym typeface="Comic Sans MS"/>
              </a:rPr>
              <a:t>Do You Have A Smart Mother? </a:t>
            </a:r>
          </a:p>
          <a:p>
            <a:pPr indent="0" lvl="0" marL="0" marR="0" rtl="0" algn="ctr">
              <a:lnSpc>
                <a:spcPct val="119000"/>
              </a:lnSpc>
              <a:spcBef>
                <a:spcPts val="0"/>
              </a:spcBef>
              <a:spcAft>
                <a:spcPts val="0"/>
              </a:spcAft>
              <a:buClr>
                <a:srgbClr val="000000"/>
              </a:buClr>
              <a:buSzPct val="25000"/>
              <a:buFont typeface="Arial"/>
              <a:buNone/>
            </a:pPr>
            <a:r>
              <a:rPr lang="en-US" sz="3000">
                <a:latin typeface="Comic Sans MS"/>
                <a:ea typeface="Comic Sans MS"/>
                <a:cs typeface="Comic Sans MS"/>
                <a:sym typeface="Comic Sans MS"/>
              </a:rPr>
              <a:t>I hope so!</a:t>
            </a:r>
          </a:p>
        </p:txBody>
      </p:sp>
      <p:sp>
        <p:nvSpPr>
          <p:cNvPr id="47" name="Shape 47"/>
          <p:cNvSpPr txBox="1"/>
          <p:nvPr/>
        </p:nvSpPr>
        <p:spPr>
          <a:xfrm>
            <a:off x="564700" y="1835900"/>
            <a:ext cx="9030600" cy="50631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 name="Shape 48"/>
          <p:cNvSpPr txBox="1"/>
          <p:nvPr/>
        </p:nvSpPr>
        <p:spPr>
          <a:xfrm>
            <a:off x="949475" y="2133612"/>
            <a:ext cx="8763000"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Shape 49"/>
          <p:cNvSpPr txBox="1"/>
          <p:nvPr/>
        </p:nvSpPr>
        <p:spPr>
          <a:xfrm>
            <a:off x="315850" y="1691200"/>
            <a:ext cx="9597900" cy="5731200"/>
          </a:xfrm>
          <a:prstGeom prst="rect">
            <a:avLst/>
          </a:prstGeom>
          <a:noFill/>
          <a:ln>
            <a:noFill/>
          </a:ln>
        </p:spPr>
        <p:txBody>
          <a:bodyPr anchorCtr="0" anchor="t" bIns="45700" lIns="91425" rIns="91425" tIns="45700">
            <a:noAutofit/>
          </a:bodyPr>
          <a:lstStyle/>
          <a:p>
            <a:pPr lvl="0" rtl="0">
              <a:lnSpc>
                <a:spcPct val="165000"/>
              </a:lnSpc>
              <a:spcBef>
                <a:spcPts val="0"/>
              </a:spcBef>
              <a:spcAft>
                <a:spcPts val="1100"/>
              </a:spcAft>
              <a:buClr>
                <a:schemeClr val="dk1"/>
              </a:buClr>
              <a:buSzPct val="68750"/>
              <a:buFont typeface="Arial"/>
              <a:buNone/>
            </a:pPr>
            <a:r>
              <a:rPr lang="en-US" sz="1600">
                <a:highlight>
                  <a:srgbClr val="FFFFFF"/>
                </a:highlight>
              </a:rPr>
              <a:t> </a:t>
            </a:r>
            <a:r>
              <a:rPr lang="en-US" sz="1800">
                <a:highlight>
                  <a:srgbClr val="FFFFFF"/>
                </a:highlight>
                <a:hlinkClick r:id="rId4"/>
              </a:rPr>
              <a:t>New research</a:t>
            </a:r>
            <a:r>
              <a:rPr lang="en-US" sz="1800">
                <a:highlight>
                  <a:srgbClr val="FFFFFF"/>
                </a:highlight>
              </a:rPr>
              <a:t>  says people are born with conditioned genes that work differently depending on if they're from your mother or father — and when it comes to your </a:t>
            </a:r>
            <a:r>
              <a:rPr lang="en-US" sz="1800">
                <a:highlight>
                  <a:srgbClr val="FFFFFF"/>
                </a:highlight>
                <a:hlinkClick r:id="rId5"/>
              </a:rPr>
              <a:t>intelligence</a:t>
            </a:r>
            <a:r>
              <a:rPr lang="en-US" sz="1800">
                <a:highlight>
                  <a:srgbClr val="FFFFFF"/>
                </a:highlight>
              </a:rPr>
              <a:t>, those genes are from mother dearest. Even though people used to believe your smarts were from your father </a:t>
            </a:r>
            <a:r>
              <a:rPr i="1" lang="en-US" sz="1800">
                <a:highlight>
                  <a:srgbClr val="FFFFFF"/>
                </a:highlight>
              </a:rPr>
              <a:t>and</a:t>
            </a:r>
            <a:r>
              <a:rPr lang="en-US" sz="1800">
                <a:highlight>
                  <a:srgbClr val="FFFFFF"/>
                </a:highlight>
              </a:rPr>
              <a:t> mother, that's not the case. You see, intelligence genes are located on chromosome X and since women carry two, that means children are twice as likely to get their intelligence from mom. And even if your father passes off a few of his intelligence genes to you, chances are they won't have an impact on your brain since they only work if they come from your mother. Want even more proof? The Medical Research Council did a study on mothers back in 1994 and interviewed 12,686 young people between the ages of 14 and 22. Their questions focused on the children's IQ, race, education and socio-economic status. The best predictor of intelligence? The IQ of their mother.</a:t>
            </a:r>
          </a:p>
          <a:p>
            <a:pPr lvl="0" rtl="0">
              <a:lnSpc>
                <a:spcPct val="165000"/>
              </a:lnSpc>
              <a:spcBef>
                <a:spcPts val="0"/>
              </a:spcBef>
              <a:spcAft>
                <a:spcPts val="1100"/>
              </a:spcAft>
              <a:buClr>
                <a:schemeClr val="dk1"/>
              </a:buClr>
              <a:buSzPct val="68750"/>
              <a:buFont typeface="Arial"/>
              <a:buNone/>
            </a:pPr>
            <a:r>
              <a:rPr lang="en-US" sz="1600">
                <a:highlight>
                  <a:srgbClr val="FFFFFF"/>
                </a:highlight>
              </a:rPr>
              <a:t>What is your personal response to this research study? How might a research prove or disprove this study?</a:t>
            </a:r>
          </a:p>
          <a:p>
            <a:pPr lvl="0" rtl="0">
              <a:lnSpc>
                <a:spcPct val="165000"/>
              </a:lnSpc>
              <a:spcBef>
                <a:spcPts val="0"/>
              </a:spcBef>
              <a:spcAft>
                <a:spcPts val="1100"/>
              </a:spcAft>
              <a:buClr>
                <a:schemeClr val="dk1"/>
              </a:buClr>
              <a:buSzPct val="78571"/>
              <a:buFont typeface="Arial"/>
              <a:buNone/>
            </a:pPr>
            <a:r>
              <a:rPr lang="en-US" sz="1350" u="sng">
                <a:solidFill>
                  <a:schemeClr val="hlink"/>
                </a:solidFill>
                <a:highlight>
                  <a:srgbClr val="FFFFFF"/>
                </a:highlight>
                <a:hlinkClick r:id="rId6"/>
              </a:rPr>
              <a:t>What a debatable subject!</a:t>
            </a:r>
          </a:p>
          <a:p>
            <a:pPr lvl="0" rtl="0">
              <a:lnSpc>
                <a:spcPct val="100000"/>
              </a:lnSpc>
              <a:spcBef>
                <a:spcPts val="0"/>
              </a:spcBef>
              <a:buClr>
                <a:schemeClr val="dk1"/>
              </a:buClr>
              <a:buFont typeface="Arial"/>
              <a:buNone/>
            </a:pPr>
            <a:r>
              <a:t/>
            </a:r>
            <a:endParaRPr sz="1350">
              <a:solidFill>
                <a:srgbClr val="212939"/>
              </a:solidFill>
              <a:highlight>
                <a:srgbClr val="FFFFFF"/>
              </a:highlight>
            </a:endParaRPr>
          </a:p>
        </p:txBody>
      </p:sp>
      <p:sp>
        <p:nvSpPr>
          <p:cNvPr id="50" name="Shape 50"/>
          <p:cNvSpPr txBox="1"/>
          <p:nvPr/>
        </p:nvSpPr>
        <p:spPr>
          <a:xfrm>
            <a:off x="6614850" y="2221812"/>
            <a:ext cx="3272400" cy="3468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Free stock photo of colorful, ..." id="51" name="Shape 51"/>
          <p:cNvPicPr preferRelativeResize="0"/>
          <p:nvPr/>
        </p:nvPicPr>
        <p:blipFill>
          <a:blip r:embed="rId7">
            <a:alphaModFix/>
          </a:blip>
          <a:stretch>
            <a:fillRect/>
          </a:stretch>
        </p:blipFill>
        <p:spPr>
          <a:xfrm>
            <a:off x="7274991" y="185396"/>
            <a:ext cx="1952111" cy="1301400"/>
          </a:xfrm>
          <a:prstGeom prst="rect">
            <a:avLst/>
          </a:prstGeom>
          <a:noFill/>
          <a:ln>
            <a:noFill/>
          </a:ln>
        </p:spPr>
      </p:pic>
      <p:sp>
        <p:nvSpPr>
          <p:cNvPr id="52" name="Shape 52"/>
          <p:cNvSpPr txBox="1"/>
          <p:nvPr/>
        </p:nvSpPr>
        <p:spPr>
          <a:xfrm>
            <a:off x="3639100" y="876602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sz="1100" u="sng">
                <a:solidFill>
                  <a:schemeClr val="hlink"/>
                </a:solidFill>
                <a:hlinkClick r:id="rId8"/>
              </a:rPr>
              <a:t>http://www.today.com/video/you-can-thank-your-mom-for-how-smart-you-are-study-says-765798979939</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pic>
        <p:nvPicPr>
          <p:cNvPr id="57" name="Shape 57"/>
          <p:cNvPicPr preferRelativeResize="0"/>
          <p:nvPr/>
        </p:nvPicPr>
        <p:blipFill>
          <a:blip r:embed="rId3">
            <a:alphaModFix/>
          </a:blip>
          <a:stretch>
            <a:fillRect/>
          </a:stretch>
        </p:blipFill>
        <p:spPr>
          <a:xfrm>
            <a:off x="1005275" y="1286750"/>
            <a:ext cx="7620000" cy="5086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1" name="Shape 61"/>
        <p:cNvGrpSpPr/>
        <p:nvPr/>
      </p:nvGrpSpPr>
      <p:grpSpPr>
        <a:xfrm>
          <a:off x="0" y="0"/>
          <a:ext cx="0" cy="0"/>
          <a:chOff x="0" y="0"/>
          <a:chExt cx="0" cy="0"/>
        </a:xfrm>
      </p:grpSpPr>
      <p:sp>
        <p:nvSpPr>
          <p:cNvPr id="62" name="Shape 62"/>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63" name="Shape 63"/>
          <p:cNvSpPr txBox="1"/>
          <p:nvPr/>
        </p:nvSpPr>
        <p:spPr>
          <a:xfrm>
            <a:off x="914400" y="1828800"/>
            <a:ext cx="8678998" cy="4798799"/>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Shape 64"/>
          <p:cNvSpPr txBox="1"/>
          <p:nvPr/>
        </p:nvSpPr>
        <p:spPr>
          <a:xfrm>
            <a:off x="152400" y="2390169"/>
            <a:ext cx="9520199" cy="4658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65" name="Shape 65"/>
          <p:cNvSpPr txBox="1"/>
          <p:nvPr/>
        </p:nvSpPr>
        <p:spPr>
          <a:xfrm>
            <a:off x="152400" y="1850025"/>
            <a:ext cx="9655498"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Shape 66"/>
          <p:cNvSpPr txBox="1"/>
          <p:nvPr/>
        </p:nvSpPr>
        <p:spPr>
          <a:xfrm>
            <a:off x="396875" y="2236212"/>
            <a:ext cx="9196500" cy="3493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67" name="Shape 67"/>
          <p:cNvPicPr preferRelativeResize="0"/>
          <p:nvPr/>
        </p:nvPicPr>
        <p:blipFill>
          <a:blip r:embed="rId6">
            <a:alphaModFix/>
          </a:blip>
          <a:stretch>
            <a:fillRect/>
          </a:stretch>
        </p:blipFill>
        <p:spPr>
          <a:xfrm>
            <a:off x="978475" y="1850025"/>
            <a:ext cx="8203049" cy="47988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