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6858000" type="screen4x3"/>
  <p:notesSz cx="6881813" cy="9296400"/>
  <p:embeddedFontLst>
    <p:embeddedFont>
      <p:font typeface="Calibri" pitchFamily="34" charset="0"/>
      <p:regular r:id="rId33"/>
      <p:bold r:id="rId34"/>
      <p:italic r:id="rId35"/>
      <p:boldItalic r:id="rId36"/>
    </p:embeddedFont>
    <p:embeddedFont>
      <p:font typeface="Book Antiqua" pitchFamily="18" charset="0"/>
      <p:regular r:id="rId37"/>
      <p:bold r:id="rId38"/>
      <p:italic r:id="rId39"/>
      <p:boldItalic r:id="rId40"/>
    </p:embeddedFont>
    <p:embeddedFont>
      <p:font typeface="Algerian" pitchFamily="82" charset="0"/>
      <p:regular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82119" cy="466435"/>
          </a:xfrm>
          <a:prstGeom prst="rect">
            <a:avLst/>
          </a:prstGeom>
          <a:noFill/>
          <a:ln>
            <a:noFill/>
          </a:ln>
        </p:spPr>
        <p:txBody>
          <a:bodyPr lIns="90556" tIns="90556" rIns="90556" bIns="90556"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2857" marR="0" lvl="1" indent="0" algn="l" rtl="0">
              <a:spcBef>
                <a:spcPts val="0"/>
              </a:spcBef>
              <a:buNone/>
              <a:defRPr sz="1800" b="0" i="0" u="none" strike="noStrike" cap="none">
                <a:solidFill>
                  <a:schemeClr val="dk1"/>
                </a:solidFill>
                <a:latin typeface="Calibri"/>
                <a:ea typeface="Calibri"/>
                <a:cs typeface="Calibri"/>
                <a:sym typeface="Calibri"/>
              </a:defRPr>
            </a:lvl2pPr>
            <a:lvl3pPr marL="905713" marR="0" lvl="2" indent="0" algn="l" rtl="0">
              <a:spcBef>
                <a:spcPts val="0"/>
              </a:spcBef>
              <a:buNone/>
              <a:defRPr sz="1800" b="0" i="0" u="none" strike="noStrike" cap="none">
                <a:solidFill>
                  <a:schemeClr val="dk1"/>
                </a:solidFill>
                <a:latin typeface="Calibri"/>
                <a:ea typeface="Calibri"/>
                <a:cs typeface="Calibri"/>
                <a:sym typeface="Calibri"/>
              </a:defRPr>
            </a:lvl3pPr>
            <a:lvl4pPr marL="1358570" marR="0" lvl="3" indent="0" algn="l" rtl="0">
              <a:spcBef>
                <a:spcPts val="0"/>
              </a:spcBef>
              <a:buNone/>
              <a:defRPr sz="1800" b="0" i="0" u="none" strike="noStrike" cap="none">
                <a:solidFill>
                  <a:schemeClr val="dk1"/>
                </a:solidFill>
                <a:latin typeface="Calibri"/>
                <a:ea typeface="Calibri"/>
                <a:cs typeface="Calibri"/>
                <a:sym typeface="Calibri"/>
              </a:defRPr>
            </a:lvl4pPr>
            <a:lvl5pPr marL="1811426" marR="0" lvl="4" indent="0" algn="l" rtl="0">
              <a:spcBef>
                <a:spcPts val="0"/>
              </a:spcBef>
              <a:buNone/>
              <a:defRPr sz="1800" b="0" i="0" u="none" strike="noStrike" cap="none">
                <a:solidFill>
                  <a:schemeClr val="dk1"/>
                </a:solidFill>
                <a:latin typeface="Calibri"/>
                <a:ea typeface="Calibri"/>
                <a:cs typeface="Calibri"/>
                <a:sym typeface="Calibri"/>
              </a:defRPr>
            </a:lvl5pPr>
            <a:lvl6pPr marL="2264283" marR="0" lvl="5" indent="0" algn="l" rtl="0">
              <a:spcBef>
                <a:spcPts val="0"/>
              </a:spcBef>
              <a:buNone/>
              <a:defRPr sz="1800" b="0" i="0" u="none" strike="noStrike" cap="none">
                <a:solidFill>
                  <a:schemeClr val="dk1"/>
                </a:solidFill>
                <a:latin typeface="Calibri"/>
                <a:ea typeface="Calibri"/>
                <a:cs typeface="Calibri"/>
                <a:sym typeface="Calibri"/>
              </a:defRPr>
            </a:lvl6pPr>
            <a:lvl7pPr marL="2717140" marR="0" lvl="6" indent="0" algn="l" rtl="0">
              <a:spcBef>
                <a:spcPts val="0"/>
              </a:spcBef>
              <a:buNone/>
              <a:defRPr sz="1800" b="0" i="0" u="none" strike="noStrike" cap="none">
                <a:solidFill>
                  <a:schemeClr val="dk1"/>
                </a:solidFill>
                <a:latin typeface="Calibri"/>
                <a:ea typeface="Calibri"/>
                <a:cs typeface="Calibri"/>
                <a:sym typeface="Calibri"/>
              </a:defRPr>
            </a:lvl7pPr>
            <a:lvl8pPr marL="3169996" marR="0" lvl="7" indent="0" algn="l" rtl="0">
              <a:spcBef>
                <a:spcPts val="0"/>
              </a:spcBef>
              <a:buNone/>
              <a:defRPr sz="1800" b="0" i="0" u="none" strike="noStrike" cap="none">
                <a:solidFill>
                  <a:schemeClr val="dk1"/>
                </a:solidFill>
                <a:latin typeface="Calibri"/>
                <a:ea typeface="Calibri"/>
                <a:cs typeface="Calibri"/>
                <a:sym typeface="Calibri"/>
              </a:defRPr>
            </a:lvl8pPr>
            <a:lvl9pPr marL="3622853"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98102" y="0"/>
            <a:ext cx="2982119" cy="466435"/>
          </a:xfrm>
          <a:prstGeom prst="rect">
            <a:avLst/>
          </a:prstGeom>
          <a:noFill/>
          <a:ln>
            <a:noFill/>
          </a:ln>
        </p:spPr>
        <p:txBody>
          <a:bodyPr lIns="90556" tIns="90556" rIns="90556" bIns="90556"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2857" marR="0" lvl="1" indent="0" algn="l" rtl="0">
              <a:spcBef>
                <a:spcPts val="0"/>
              </a:spcBef>
              <a:buNone/>
              <a:defRPr sz="1800" b="0" i="0" u="none" strike="noStrike" cap="none">
                <a:solidFill>
                  <a:schemeClr val="dk1"/>
                </a:solidFill>
                <a:latin typeface="Calibri"/>
                <a:ea typeface="Calibri"/>
                <a:cs typeface="Calibri"/>
                <a:sym typeface="Calibri"/>
              </a:defRPr>
            </a:lvl2pPr>
            <a:lvl3pPr marL="905713" marR="0" lvl="2" indent="0" algn="l" rtl="0">
              <a:spcBef>
                <a:spcPts val="0"/>
              </a:spcBef>
              <a:buNone/>
              <a:defRPr sz="1800" b="0" i="0" u="none" strike="noStrike" cap="none">
                <a:solidFill>
                  <a:schemeClr val="dk1"/>
                </a:solidFill>
                <a:latin typeface="Calibri"/>
                <a:ea typeface="Calibri"/>
                <a:cs typeface="Calibri"/>
                <a:sym typeface="Calibri"/>
              </a:defRPr>
            </a:lvl3pPr>
            <a:lvl4pPr marL="1358570" marR="0" lvl="3" indent="0" algn="l" rtl="0">
              <a:spcBef>
                <a:spcPts val="0"/>
              </a:spcBef>
              <a:buNone/>
              <a:defRPr sz="1800" b="0" i="0" u="none" strike="noStrike" cap="none">
                <a:solidFill>
                  <a:schemeClr val="dk1"/>
                </a:solidFill>
                <a:latin typeface="Calibri"/>
                <a:ea typeface="Calibri"/>
                <a:cs typeface="Calibri"/>
                <a:sym typeface="Calibri"/>
              </a:defRPr>
            </a:lvl4pPr>
            <a:lvl5pPr marL="1811426" marR="0" lvl="4" indent="0" algn="l" rtl="0">
              <a:spcBef>
                <a:spcPts val="0"/>
              </a:spcBef>
              <a:buNone/>
              <a:defRPr sz="1800" b="0" i="0" u="none" strike="noStrike" cap="none">
                <a:solidFill>
                  <a:schemeClr val="dk1"/>
                </a:solidFill>
                <a:latin typeface="Calibri"/>
                <a:ea typeface="Calibri"/>
                <a:cs typeface="Calibri"/>
                <a:sym typeface="Calibri"/>
              </a:defRPr>
            </a:lvl5pPr>
            <a:lvl6pPr marL="2264283" marR="0" lvl="5" indent="0" algn="l" rtl="0">
              <a:spcBef>
                <a:spcPts val="0"/>
              </a:spcBef>
              <a:buNone/>
              <a:defRPr sz="1800" b="0" i="0" u="none" strike="noStrike" cap="none">
                <a:solidFill>
                  <a:schemeClr val="dk1"/>
                </a:solidFill>
                <a:latin typeface="Calibri"/>
                <a:ea typeface="Calibri"/>
                <a:cs typeface="Calibri"/>
                <a:sym typeface="Calibri"/>
              </a:defRPr>
            </a:lvl6pPr>
            <a:lvl7pPr marL="2717140" marR="0" lvl="6" indent="0" algn="l" rtl="0">
              <a:spcBef>
                <a:spcPts val="0"/>
              </a:spcBef>
              <a:buNone/>
              <a:defRPr sz="1800" b="0" i="0" u="none" strike="noStrike" cap="none">
                <a:solidFill>
                  <a:schemeClr val="dk1"/>
                </a:solidFill>
                <a:latin typeface="Calibri"/>
                <a:ea typeface="Calibri"/>
                <a:cs typeface="Calibri"/>
                <a:sym typeface="Calibri"/>
              </a:defRPr>
            </a:lvl7pPr>
            <a:lvl8pPr marL="3169996" marR="0" lvl="7" indent="0" algn="l" rtl="0">
              <a:spcBef>
                <a:spcPts val="0"/>
              </a:spcBef>
              <a:buNone/>
              <a:defRPr sz="1800" b="0" i="0" u="none" strike="noStrike" cap="none">
                <a:solidFill>
                  <a:schemeClr val="dk1"/>
                </a:solidFill>
                <a:latin typeface="Calibri"/>
                <a:ea typeface="Calibri"/>
                <a:cs typeface="Calibri"/>
                <a:sym typeface="Calibri"/>
              </a:defRPr>
            </a:lvl8pPr>
            <a:lvl9pPr marL="3622853"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8182" y="4473892"/>
            <a:ext cx="5505450" cy="3660456"/>
          </a:xfrm>
          <a:prstGeom prst="rect">
            <a:avLst/>
          </a:prstGeom>
          <a:noFill/>
          <a:ln>
            <a:noFill/>
          </a:ln>
        </p:spPr>
        <p:txBody>
          <a:bodyPr lIns="90556" tIns="90556" rIns="90556" bIns="90556"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829966"/>
            <a:ext cx="2982119" cy="466433"/>
          </a:xfrm>
          <a:prstGeom prst="rect">
            <a:avLst/>
          </a:prstGeom>
          <a:noFill/>
          <a:ln>
            <a:noFill/>
          </a:ln>
        </p:spPr>
        <p:txBody>
          <a:bodyPr lIns="90556" tIns="90556" rIns="90556" bIns="90556"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2857" marR="0" lvl="1" indent="0" algn="l" rtl="0">
              <a:spcBef>
                <a:spcPts val="0"/>
              </a:spcBef>
              <a:buNone/>
              <a:defRPr sz="1800" b="0" i="0" u="none" strike="noStrike" cap="none">
                <a:solidFill>
                  <a:schemeClr val="dk1"/>
                </a:solidFill>
                <a:latin typeface="Calibri"/>
                <a:ea typeface="Calibri"/>
                <a:cs typeface="Calibri"/>
                <a:sym typeface="Calibri"/>
              </a:defRPr>
            </a:lvl2pPr>
            <a:lvl3pPr marL="905713" marR="0" lvl="2" indent="0" algn="l" rtl="0">
              <a:spcBef>
                <a:spcPts val="0"/>
              </a:spcBef>
              <a:buNone/>
              <a:defRPr sz="1800" b="0" i="0" u="none" strike="noStrike" cap="none">
                <a:solidFill>
                  <a:schemeClr val="dk1"/>
                </a:solidFill>
                <a:latin typeface="Calibri"/>
                <a:ea typeface="Calibri"/>
                <a:cs typeface="Calibri"/>
                <a:sym typeface="Calibri"/>
              </a:defRPr>
            </a:lvl3pPr>
            <a:lvl4pPr marL="1358570" marR="0" lvl="3" indent="0" algn="l" rtl="0">
              <a:spcBef>
                <a:spcPts val="0"/>
              </a:spcBef>
              <a:buNone/>
              <a:defRPr sz="1800" b="0" i="0" u="none" strike="noStrike" cap="none">
                <a:solidFill>
                  <a:schemeClr val="dk1"/>
                </a:solidFill>
                <a:latin typeface="Calibri"/>
                <a:ea typeface="Calibri"/>
                <a:cs typeface="Calibri"/>
                <a:sym typeface="Calibri"/>
              </a:defRPr>
            </a:lvl4pPr>
            <a:lvl5pPr marL="1811426" marR="0" lvl="4" indent="0" algn="l" rtl="0">
              <a:spcBef>
                <a:spcPts val="0"/>
              </a:spcBef>
              <a:buNone/>
              <a:defRPr sz="1800" b="0" i="0" u="none" strike="noStrike" cap="none">
                <a:solidFill>
                  <a:schemeClr val="dk1"/>
                </a:solidFill>
                <a:latin typeface="Calibri"/>
                <a:ea typeface="Calibri"/>
                <a:cs typeface="Calibri"/>
                <a:sym typeface="Calibri"/>
              </a:defRPr>
            </a:lvl5pPr>
            <a:lvl6pPr marL="2264283" marR="0" lvl="5" indent="0" algn="l" rtl="0">
              <a:spcBef>
                <a:spcPts val="0"/>
              </a:spcBef>
              <a:buNone/>
              <a:defRPr sz="1800" b="0" i="0" u="none" strike="noStrike" cap="none">
                <a:solidFill>
                  <a:schemeClr val="dk1"/>
                </a:solidFill>
                <a:latin typeface="Calibri"/>
                <a:ea typeface="Calibri"/>
                <a:cs typeface="Calibri"/>
                <a:sym typeface="Calibri"/>
              </a:defRPr>
            </a:lvl6pPr>
            <a:lvl7pPr marL="2717140" marR="0" lvl="6" indent="0" algn="l" rtl="0">
              <a:spcBef>
                <a:spcPts val="0"/>
              </a:spcBef>
              <a:buNone/>
              <a:defRPr sz="1800" b="0" i="0" u="none" strike="noStrike" cap="none">
                <a:solidFill>
                  <a:schemeClr val="dk1"/>
                </a:solidFill>
                <a:latin typeface="Calibri"/>
                <a:ea typeface="Calibri"/>
                <a:cs typeface="Calibri"/>
                <a:sym typeface="Calibri"/>
              </a:defRPr>
            </a:lvl7pPr>
            <a:lvl8pPr marL="3169996" marR="0" lvl="7" indent="0" algn="l" rtl="0">
              <a:spcBef>
                <a:spcPts val="0"/>
              </a:spcBef>
              <a:buNone/>
              <a:defRPr sz="1800" b="0" i="0" u="none" strike="noStrike" cap="none">
                <a:solidFill>
                  <a:schemeClr val="dk1"/>
                </a:solidFill>
                <a:latin typeface="Calibri"/>
                <a:ea typeface="Calibri"/>
                <a:cs typeface="Calibri"/>
                <a:sym typeface="Calibri"/>
              </a:defRPr>
            </a:lvl8pPr>
            <a:lvl9pPr marL="3622853"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98102" y="8829966"/>
            <a:ext cx="2982119" cy="466433"/>
          </a:xfrm>
          <a:prstGeom prst="rect">
            <a:avLst/>
          </a:prstGeom>
          <a:noFill/>
          <a:ln>
            <a:noFill/>
          </a:ln>
        </p:spPr>
        <p:txBody>
          <a:bodyPr lIns="92414" tIns="46207" rIns="92414" bIns="46207" anchor="b" anchorCtr="0">
            <a:noAutofit/>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a:t>
            </a:fld>
            <a:endParaRPr lang="en-US" sz="1200"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688182" y="4473892"/>
            <a:ext cx="5505450" cy="3660456"/>
          </a:xfrm>
          <a:prstGeom prst="rect">
            <a:avLst/>
          </a:prstGeom>
        </p:spPr>
        <p:txBody>
          <a:bodyPr lIns="90556" tIns="90556" rIns="90556" bIns="90556" anchor="t" anchorCtr="0">
            <a:noAutofit/>
          </a:bodyPr>
          <a:lstStyle/>
          <a:p>
            <a:endParaRPr dirty="0"/>
          </a:p>
        </p:txBody>
      </p:sp>
      <p:sp>
        <p:nvSpPr>
          <p:cNvPr id="86" name="Shape 86"/>
          <p:cNvSpPr>
            <a:spLocks noGrp="1" noRot="1" noChangeAspect="1"/>
          </p:cNvSpPr>
          <p:nvPr>
            <p:ph type="sldImg" idx="2"/>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txBox="1">
            <a:spLocks noGrp="1"/>
          </p:cNvSpPr>
          <p:nvPr>
            <p:ph type="body" idx="1"/>
          </p:nvPr>
        </p:nvSpPr>
        <p:spPr>
          <a:xfrm>
            <a:off x="688182" y="4473892"/>
            <a:ext cx="5505450" cy="3660456"/>
          </a:xfrm>
          <a:prstGeom prst="rect">
            <a:avLst/>
          </a:prstGeom>
        </p:spPr>
        <p:txBody>
          <a:bodyPr lIns="90556" tIns="90556" rIns="90556" bIns="90556" anchor="t" anchorCtr="0">
            <a:noAutofit/>
          </a:bodyPr>
          <a:lstStyle/>
          <a:p>
            <a:endParaRPr dirty="0"/>
          </a:p>
        </p:txBody>
      </p:sp>
      <p:sp>
        <p:nvSpPr>
          <p:cNvPr id="149" name="Shape 149"/>
          <p:cNvSpPr>
            <a:spLocks noGrp="1" noRot="1" noChangeAspect="1"/>
          </p:cNvSpPr>
          <p:nvPr>
            <p:ph type="sldImg" idx="2"/>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txBox="1">
            <a:spLocks noGrp="1"/>
          </p:cNvSpPr>
          <p:nvPr>
            <p:ph type="body" idx="1"/>
          </p:nvPr>
        </p:nvSpPr>
        <p:spPr>
          <a:xfrm>
            <a:off x="688182" y="4473892"/>
            <a:ext cx="5505450" cy="3660456"/>
          </a:xfrm>
          <a:prstGeom prst="rect">
            <a:avLst/>
          </a:prstGeom>
        </p:spPr>
        <p:txBody>
          <a:bodyPr lIns="90556" tIns="90556" rIns="90556" bIns="90556" anchor="t" anchorCtr="0">
            <a:noAutofit/>
          </a:bodyPr>
          <a:lstStyle/>
          <a:p>
            <a:endParaRPr dirty="0"/>
          </a:p>
        </p:txBody>
      </p:sp>
      <p:sp>
        <p:nvSpPr>
          <p:cNvPr id="156" name="Shape 156"/>
          <p:cNvSpPr>
            <a:spLocks noGrp="1" noRot="1" noChangeAspect="1"/>
          </p:cNvSpPr>
          <p:nvPr>
            <p:ph type="sldImg" idx="2"/>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txBox="1">
            <a:spLocks noGrp="1"/>
          </p:cNvSpPr>
          <p:nvPr>
            <p:ph type="body" idx="1"/>
          </p:nvPr>
        </p:nvSpPr>
        <p:spPr>
          <a:xfrm>
            <a:off x="688182" y="4473892"/>
            <a:ext cx="5505450" cy="3660456"/>
          </a:xfrm>
          <a:prstGeom prst="rect">
            <a:avLst/>
          </a:prstGeom>
        </p:spPr>
        <p:txBody>
          <a:bodyPr lIns="90556" tIns="90556" rIns="90556" bIns="90556" anchor="t" anchorCtr="0">
            <a:noAutofit/>
          </a:bodyPr>
          <a:lstStyle/>
          <a:p>
            <a:endParaRPr dirty="0"/>
          </a:p>
        </p:txBody>
      </p:sp>
      <p:sp>
        <p:nvSpPr>
          <p:cNvPr id="162" name="Shape 162"/>
          <p:cNvSpPr>
            <a:spLocks noGrp="1" noRot="1" noChangeAspect="1"/>
          </p:cNvSpPr>
          <p:nvPr>
            <p:ph type="sldImg" idx="2"/>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txBox="1">
            <a:spLocks noGrp="1"/>
          </p:cNvSpPr>
          <p:nvPr>
            <p:ph type="body" idx="1"/>
          </p:nvPr>
        </p:nvSpPr>
        <p:spPr>
          <a:xfrm>
            <a:off x="688182" y="4473892"/>
            <a:ext cx="5505450" cy="3660456"/>
          </a:xfrm>
          <a:prstGeom prst="rect">
            <a:avLst/>
          </a:prstGeom>
        </p:spPr>
        <p:txBody>
          <a:bodyPr lIns="90556" tIns="90556" rIns="90556" bIns="90556" anchor="t" anchorCtr="0">
            <a:noAutofit/>
          </a:bodyPr>
          <a:lstStyle/>
          <a:p>
            <a:endParaRPr dirty="0"/>
          </a:p>
        </p:txBody>
      </p:sp>
      <p:sp>
        <p:nvSpPr>
          <p:cNvPr id="168" name="Shape 168"/>
          <p:cNvSpPr>
            <a:spLocks noGrp="1" noRot="1" noChangeAspect="1"/>
          </p:cNvSpPr>
          <p:nvPr>
            <p:ph type="sldImg" idx="2"/>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txBox="1">
            <a:spLocks noGrp="1"/>
          </p:cNvSpPr>
          <p:nvPr>
            <p:ph type="body" idx="1"/>
          </p:nvPr>
        </p:nvSpPr>
        <p:spPr>
          <a:xfrm>
            <a:off x="688182" y="4473892"/>
            <a:ext cx="5505450" cy="3660456"/>
          </a:xfrm>
          <a:prstGeom prst="rect">
            <a:avLst/>
          </a:prstGeom>
        </p:spPr>
        <p:txBody>
          <a:bodyPr lIns="90556" tIns="90556" rIns="90556" bIns="90556" anchor="t" anchorCtr="0">
            <a:noAutofit/>
          </a:bodyPr>
          <a:lstStyle/>
          <a:p>
            <a:endParaRPr dirty="0"/>
          </a:p>
        </p:txBody>
      </p:sp>
      <p:sp>
        <p:nvSpPr>
          <p:cNvPr id="174" name="Shape 174"/>
          <p:cNvSpPr>
            <a:spLocks noGrp="1" noRot="1" noChangeAspect="1"/>
          </p:cNvSpPr>
          <p:nvPr>
            <p:ph type="sldImg" idx="2"/>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txBox="1">
            <a:spLocks noGrp="1"/>
          </p:cNvSpPr>
          <p:nvPr>
            <p:ph type="body" idx="1"/>
          </p:nvPr>
        </p:nvSpPr>
        <p:spPr>
          <a:xfrm>
            <a:off x="688182" y="4473892"/>
            <a:ext cx="5505450" cy="3660456"/>
          </a:xfrm>
          <a:prstGeom prst="rect">
            <a:avLst/>
          </a:prstGeom>
        </p:spPr>
        <p:txBody>
          <a:bodyPr lIns="90556" tIns="90556" rIns="90556" bIns="90556" anchor="t" anchorCtr="0">
            <a:noAutofit/>
          </a:bodyPr>
          <a:lstStyle/>
          <a:p>
            <a:endParaRPr dirty="0"/>
          </a:p>
        </p:txBody>
      </p:sp>
      <p:sp>
        <p:nvSpPr>
          <p:cNvPr id="179" name="Shape 179"/>
          <p:cNvSpPr>
            <a:spLocks noGrp="1" noRot="1" noChangeAspect="1"/>
          </p:cNvSpPr>
          <p:nvPr>
            <p:ph type="sldImg" idx="2"/>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txBox="1">
            <a:spLocks noGrp="1"/>
          </p:cNvSpPr>
          <p:nvPr>
            <p:ph type="body" idx="1"/>
          </p:nvPr>
        </p:nvSpPr>
        <p:spPr>
          <a:xfrm>
            <a:off x="688182" y="4473892"/>
            <a:ext cx="5505450" cy="3660456"/>
          </a:xfrm>
          <a:prstGeom prst="rect">
            <a:avLst/>
          </a:prstGeom>
        </p:spPr>
        <p:txBody>
          <a:bodyPr lIns="90556" tIns="90556" rIns="90556" bIns="90556" anchor="t" anchorCtr="0">
            <a:noAutofit/>
          </a:bodyPr>
          <a:lstStyle/>
          <a:p>
            <a:endParaRPr dirty="0"/>
          </a:p>
        </p:txBody>
      </p:sp>
      <p:sp>
        <p:nvSpPr>
          <p:cNvPr id="185" name="Shape 185"/>
          <p:cNvSpPr>
            <a:spLocks noGrp="1" noRot="1" noChangeAspect="1"/>
          </p:cNvSpPr>
          <p:nvPr>
            <p:ph type="sldImg" idx="2"/>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txBox="1">
            <a:spLocks noGrp="1"/>
          </p:cNvSpPr>
          <p:nvPr>
            <p:ph type="body" idx="1"/>
          </p:nvPr>
        </p:nvSpPr>
        <p:spPr>
          <a:xfrm>
            <a:off x="688182" y="4473892"/>
            <a:ext cx="5505450" cy="3660456"/>
          </a:xfrm>
          <a:prstGeom prst="rect">
            <a:avLst/>
          </a:prstGeom>
        </p:spPr>
        <p:txBody>
          <a:bodyPr lIns="90556" tIns="90556" rIns="90556" bIns="90556" anchor="t" anchorCtr="0">
            <a:noAutofit/>
          </a:bodyPr>
          <a:lstStyle/>
          <a:p>
            <a:endParaRPr dirty="0"/>
          </a:p>
        </p:txBody>
      </p:sp>
      <p:sp>
        <p:nvSpPr>
          <p:cNvPr id="194" name="Shape 194"/>
          <p:cNvSpPr>
            <a:spLocks noGrp="1" noRot="1" noChangeAspect="1"/>
          </p:cNvSpPr>
          <p:nvPr>
            <p:ph type="sldImg" idx="2"/>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9" name="Shape 199"/>
          <p:cNvSpPr txBox="1">
            <a:spLocks noGrp="1"/>
          </p:cNvSpPr>
          <p:nvPr>
            <p:ph type="body" idx="1"/>
          </p:nvPr>
        </p:nvSpPr>
        <p:spPr>
          <a:xfrm>
            <a:off x="688182" y="4473892"/>
            <a:ext cx="5505450" cy="3660456"/>
          </a:xfrm>
          <a:prstGeom prst="rect">
            <a:avLst/>
          </a:prstGeom>
          <a:noFill/>
          <a:ln>
            <a:noFill/>
          </a:ln>
        </p:spPr>
        <p:txBody>
          <a:bodyPr lIns="92414" tIns="46207" rIns="92414" bIns="46207" anchor="t" anchorCtr="0">
            <a:noAutofit/>
          </a:bodyPr>
          <a:lstStyle/>
          <a:p>
            <a:pPr>
              <a:buSzPct val="25000"/>
            </a:pPr>
            <a:r>
              <a:rPr lang="en-US" dirty="0"/>
              <a:t>1920s fashion reflects society's rapid movement and change.</a:t>
            </a:r>
          </a:p>
          <a:p>
            <a:pPr>
              <a:buSzPct val="25000"/>
            </a:pPr>
            <a:endParaRPr dirty="0"/>
          </a:p>
          <a:p>
            <a:pPr>
              <a:buSzPct val="25000"/>
            </a:pPr>
            <a:r>
              <a:rPr lang="en-US" dirty="0"/>
              <a:t>No longer were women willing to trade their mobility for the old stodgy customs of the Victorian era. Old-fashioned torture devices like the corset and the crinoline no longer served a purpose for young women who wanted to dance, go to work, hop into cars, and walk around town.</a:t>
            </a:r>
          </a:p>
        </p:txBody>
      </p:sp>
      <p:sp>
        <p:nvSpPr>
          <p:cNvPr id="200" name="Shape 200"/>
          <p:cNvSpPr txBox="1">
            <a:spLocks noGrp="1"/>
          </p:cNvSpPr>
          <p:nvPr>
            <p:ph type="sldNum" idx="12"/>
          </p:nvPr>
        </p:nvSpPr>
        <p:spPr>
          <a:xfrm>
            <a:off x="3898102" y="8829966"/>
            <a:ext cx="2982119" cy="466433"/>
          </a:xfrm>
          <a:prstGeom prst="rect">
            <a:avLst/>
          </a:prstGeom>
          <a:noFill/>
          <a:ln>
            <a:noFill/>
          </a:ln>
        </p:spPr>
        <p:txBody>
          <a:bodyPr lIns="92414" tIns="46207" rIns="92414" bIns="46207"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18</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5" name="Shape 205"/>
          <p:cNvSpPr txBox="1">
            <a:spLocks noGrp="1"/>
          </p:cNvSpPr>
          <p:nvPr>
            <p:ph type="body" idx="1"/>
          </p:nvPr>
        </p:nvSpPr>
        <p:spPr>
          <a:xfrm>
            <a:off x="688182" y="4473892"/>
            <a:ext cx="5505450" cy="3660456"/>
          </a:xfrm>
          <a:prstGeom prst="rect">
            <a:avLst/>
          </a:prstGeom>
          <a:noFill/>
          <a:ln>
            <a:noFill/>
          </a:ln>
        </p:spPr>
        <p:txBody>
          <a:bodyPr lIns="92414" tIns="46207" rIns="92414" bIns="46207" anchor="t" anchorCtr="0">
            <a:noAutofit/>
          </a:bodyPr>
          <a:lstStyle/>
          <a:p>
            <a:pPr>
              <a:buSzPct val="25000"/>
            </a:pPr>
            <a:r>
              <a:rPr lang="en-US" dirty="0"/>
              <a:t>The arrival of the Jazz Age from the city of New Orleans and the music of Louis Armstrong became the anthem for the flapper, black or white and especially in the USA where alcohol was prohibited throughout the 1920’s and the term the ‘Roaring Twenties’ can be said to have been aptly applied. The invention of film and the rising influence of Hollywood along with an increase  in fashion marketing; the merging of the Arts </a:t>
            </a:r>
            <a:r>
              <a:rPr lang="en-US" dirty="0" err="1"/>
              <a:t>Decoratifs</a:t>
            </a:r>
            <a:r>
              <a:rPr lang="en-US" dirty="0"/>
              <a:t> and new Modernist movements; the cultural impact of a world war which reduced the grip of the class system on both sides of the Atlantic, encouraging different classes and races to mingle and share their sense of freedom in the fight for suffrage; and the rise of consumerism which promoted the ideals of ‘</a:t>
            </a:r>
            <a:r>
              <a:rPr lang="en-US" dirty="0" err="1"/>
              <a:t>fulfilment</a:t>
            </a:r>
            <a:r>
              <a:rPr lang="en-US" dirty="0"/>
              <a:t> and freedom’.</a:t>
            </a:r>
          </a:p>
          <a:p>
            <a:pPr>
              <a:buSzPct val="25000"/>
            </a:pPr>
            <a:endParaRPr dirty="0"/>
          </a:p>
        </p:txBody>
      </p:sp>
      <p:sp>
        <p:nvSpPr>
          <p:cNvPr id="206" name="Shape 206"/>
          <p:cNvSpPr txBox="1">
            <a:spLocks noGrp="1"/>
          </p:cNvSpPr>
          <p:nvPr>
            <p:ph type="sldNum" idx="12"/>
          </p:nvPr>
        </p:nvSpPr>
        <p:spPr>
          <a:xfrm>
            <a:off x="3898102" y="8829966"/>
            <a:ext cx="2982119" cy="466433"/>
          </a:xfrm>
          <a:prstGeom prst="rect">
            <a:avLst/>
          </a:prstGeom>
          <a:noFill/>
          <a:ln>
            <a:noFill/>
          </a:ln>
        </p:spPr>
        <p:txBody>
          <a:bodyPr lIns="92414" tIns="46207" rIns="92414" bIns="46207"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19</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688182" y="4473892"/>
            <a:ext cx="5505450" cy="3660456"/>
          </a:xfrm>
          <a:prstGeom prst="rect">
            <a:avLst/>
          </a:prstGeom>
        </p:spPr>
        <p:txBody>
          <a:bodyPr lIns="90556" tIns="90556" rIns="90556" bIns="90556" anchor="t" anchorCtr="0">
            <a:noAutofit/>
          </a:bodyPr>
          <a:lstStyle/>
          <a:p>
            <a:endParaRPr dirty="0"/>
          </a:p>
        </p:txBody>
      </p:sp>
      <p:sp>
        <p:nvSpPr>
          <p:cNvPr id="92" name="Shape 92"/>
          <p:cNvSpPr>
            <a:spLocks noGrp="1" noRot="1" noChangeAspect="1"/>
          </p:cNvSpPr>
          <p:nvPr>
            <p:ph type="sldImg" idx="2"/>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txBox="1">
            <a:spLocks noGrp="1"/>
          </p:cNvSpPr>
          <p:nvPr>
            <p:ph type="body" idx="1"/>
          </p:nvPr>
        </p:nvSpPr>
        <p:spPr>
          <a:xfrm>
            <a:off x="688182" y="4473892"/>
            <a:ext cx="5505450" cy="3660456"/>
          </a:xfrm>
          <a:prstGeom prst="rect">
            <a:avLst/>
          </a:prstGeom>
        </p:spPr>
        <p:txBody>
          <a:bodyPr lIns="90556" tIns="90556" rIns="90556" bIns="90556" anchor="t" anchorCtr="0">
            <a:noAutofit/>
          </a:bodyPr>
          <a:lstStyle/>
          <a:p>
            <a:endParaRPr dirty="0"/>
          </a:p>
        </p:txBody>
      </p:sp>
      <p:sp>
        <p:nvSpPr>
          <p:cNvPr id="211" name="Shape 211"/>
          <p:cNvSpPr>
            <a:spLocks noGrp="1" noRot="1" noChangeAspect="1"/>
          </p:cNvSpPr>
          <p:nvPr>
            <p:ph type="sldImg" idx="2"/>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txBox="1">
            <a:spLocks noGrp="1"/>
          </p:cNvSpPr>
          <p:nvPr>
            <p:ph type="body" idx="1"/>
          </p:nvPr>
        </p:nvSpPr>
        <p:spPr>
          <a:xfrm>
            <a:off x="688182" y="4473892"/>
            <a:ext cx="5505450" cy="3660456"/>
          </a:xfrm>
          <a:prstGeom prst="rect">
            <a:avLst/>
          </a:prstGeom>
        </p:spPr>
        <p:txBody>
          <a:bodyPr lIns="90556" tIns="90556" rIns="90556" bIns="90556" anchor="t" anchorCtr="0">
            <a:noAutofit/>
          </a:bodyPr>
          <a:lstStyle/>
          <a:p>
            <a:endParaRPr dirty="0"/>
          </a:p>
        </p:txBody>
      </p:sp>
      <p:sp>
        <p:nvSpPr>
          <p:cNvPr id="217" name="Shape 217"/>
          <p:cNvSpPr>
            <a:spLocks noGrp="1" noRot="1" noChangeAspect="1"/>
          </p:cNvSpPr>
          <p:nvPr>
            <p:ph type="sldImg" idx="2"/>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a:spLocks noGrp="1" noRot="1" noChangeAspect="1"/>
          </p:cNvSpPr>
          <p:nvPr>
            <p:ph type="sldImg" idx="2"/>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2" name="Shape 222"/>
          <p:cNvSpPr txBox="1">
            <a:spLocks noGrp="1"/>
          </p:cNvSpPr>
          <p:nvPr>
            <p:ph type="body" idx="1"/>
          </p:nvPr>
        </p:nvSpPr>
        <p:spPr>
          <a:xfrm>
            <a:off x="688182" y="4473892"/>
            <a:ext cx="5505450" cy="3660456"/>
          </a:xfrm>
          <a:prstGeom prst="rect">
            <a:avLst/>
          </a:prstGeom>
          <a:noFill/>
          <a:ln>
            <a:noFill/>
          </a:ln>
        </p:spPr>
        <p:txBody>
          <a:bodyPr lIns="92414" tIns="46207" rIns="92414" bIns="46207" anchor="t" anchorCtr="0">
            <a:noAutofit/>
          </a:bodyPr>
          <a:lstStyle/>
          <a:p>
            <a:pPr>
              <a:buSzPct val="25000"/>
            </a:pPr>
            <a:endParaRPr dirty="0"/>
          </a:p>
        </p:txBody>
      </p:sp>
      <p:sp>
        <p:nvSpPr>
          <p:cNvPr id="223" name="Shape 223"/>
          <p:cNvSpPr txBox="1">
            <a:spLocks noGrp="1"/>
          </p:cNvSpPr>
          <p:nvPr>
            <p:ph type="sldNum" idx="12"/>
          </p:nvPr>
        </p:nvSpPr>
        <p:spPr>
          <a:xfrm>
            <a:off x="3898102" y="8829966"/>
            <a:ext cx="2982119" cy="466433"/>
          </a:xfrm>
          <a:prstGeom prst="rect">
            <a:avLst/>
          </a:prstGeom>
          <a:noFill/>
          <a:ln>
            <a:noFill/>
          </a:ln>
        </p:spPr>
        <p:txBody>
          <a:bodyPr lIns="92414" tIns="46207" rIns="92414" bIns="46207"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22</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txBox="1">
            <a:spLocks noGrp="1"/>
          </p:cNvSpPr>
          <p:nvPr>
            <p:ph type="body" idx="1"/>
          </p:nvPr>
        </p:nvSpPr>
        <p:spPr>
          <a:xfrm>
            <a:off x="688182" y="4473892"/>
            <a:ext cx="5505450" cy="3660456"/>
          </a:xfrm>
          <a:prstGeom prst="rect">
            <a:avLst/>
          </a:prstGeom>
        </p:spPr>
        <p:txBody>
          <a:bodyPr lIns="90556" tIns="90556" rIns="90556" bIns="90556" anchor="t" anchorCtr="0">
            <a:noAutofit/>
          </a:bodyPr>
          <a:lstStyle/>
          <a:p>
            <a:endParaRPr dirty="0"/>
          </a:p>
        </p:txBody>
      </p:sp>
      <p:sp>
        <p:nvSpPr>
          <p:cNvPr id="231" name="Shape 231"/>
          <p:cNvSpPr>
            <a:spLocks noGrp="1" noRot="1" noChangeAspect="1"/>
          </p:cNvSpPr>
          <p:nvPr>
            <p:ph type="sldImg" idx="2"/>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txBox="1">
            <a:spLocks noGrp="1"/>
          </p:cNvSpPr>
          <p:nvPr>
            <p:ph type="body" idx="1"/>
          </p:nvPr>
        </p:nvSpPr>
        <p:spPr>
          <a:xfrm>
            <a:off x="688182" y="4473892"/>
            <a:ext cx="5505450" cy="3660456"/>
          </a:xfrm>
          <a:prstGeom prst="rect">
            <a:avLst/>
          </a:prstGeom>
        </p:spPr>
        <p:txBody>
          <a:bodyPr lIns="90556" tIns="90556" rIns="90556" bIns="90556" anchor="t" anchorCtr="0">
            <a:noAutofit/>
          </a:bodyPr>
          <a:lstStyle/>
          <a:p>
            <a:endParaRPr dirty="0"/>
          </a:p>
        </p:txBody>
      </p:sp>
      <p:sp>
        <p:nvSpPr>
          <p:cNvPr id="236" name="Shape 236"/>
          <p:cNvSpPr>
            <a:spLocks noGrp="1" noRot="1" noChangeAspect="1"/>
          </p:cNvSpPr>
          <p:nvPr>
            <p:ph type="sldImg" idx="2"/>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txBox="1">
            <a:spLocks noGrp="1"/>
          </p:cNvSpPr>
          <p:nvPr>
            <p:ph type="body" idx="1"/>
          </p:nvPr>
        </p:nvSpPr>
        <p:spPr>
          <a:xfrm>
            <a:off x="688182" y="4473892"/>
            <a:ext cx="5505450" cy="3660456"/>
          </a:xfrm>
          <a:prstGeom prst="rect">
            <a:avLst/>
          </a:prstGeom>
        </p:spPr>
        <p:txBody>
          <a:bodyPr lIns="90556" tIns="90556" rIns="90556" bIns="90556" anchor="t" anchorCtr="0">
            <a:noAutofit/>
          </a:bodyPr>
          <a:lstStyle/>
          <a:p>
            <a:endParaRPr dirty="0"/>
          </a:p>
        </p:txBody>
      </p:sp>
      <p:sp>
        <p:nvSpPr>
          <p:cNvPr id="242" name="Shape 242"/>
          <p:cNvSpPr>
            <a:spLocks noGrp="1" noRot="1" noChangeAspect="1"/>
          </p:cNvSpPr>
          <p:nvPr>
            <p:ph type="sldImg" idx="2"/>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7" name="Shape 247"/>
          <p:cNvSpPr txBox="1">
            <a:spLocks noGrp="1"/>
          </p:cNvSpPr>
          <p:nvPr>
            <p:ph type="body" idx="1"/>
          </p:nvPr>
        </p:nvSpPr>
        <p:spPr>
          <a:xfrm>
            <a:off x="688182" y="4473892"/>
            <a:ext cx="5505450" cy="3660456"/>
          </a:xfrm>
          <a:prstGeom prst="rect">
            <a:avLst/>
          </a:prstGeom>
          <a:noFill/>
          <a:ln>
            <a:noFill/>
          </a:ln>
        </p:spPr>
        <p:txBody>
          <a:bodyPr lIns="92414" tIns="46207" rIns="92414" bIns="46207" anchor="t" anchorCtr="0">
            <a:noAutofit/>
          </a:bodyPr>
          <a:lstStyle/>
          <a:p>
            <a:pPr>
              <a:buSzPct val="25000"/>
            </a:pPr>
            <a:r>
              <a:rPr lang="en-US" dirty="0"/>
              <a:t>Men's fashion in the 1920s changed as well, stars like Rudolph Valentino, Douglas Fairbanks, Al Jolson and </a:t>
            </a:r>
            <a:r>
              <a:rPr lang="en-US" dirty="0" err="1"/>
              <a:t>Chalie</a:t>
            </a:r>
            <a:r>
              <a:rPr lang="en-US" dirty="0"/>
              <a:t> Chaplin redefined what men should look like, and what they should wear. </a:t>
            </a:r>
          </a:p>
          <a:p>
            <a:pPr>
              <a:buSzPct val="25000"/>
            </a:pPr>
            <a:endParaRPr dirty="0"/>
          </a:p>
          <a:p>
            <a:pPr>
              <a:buSzPct val="25000"/>
            </a:pPr>
            <a:r>
              <a:rPr lang="en-US" dirty="0"/>
              <a:t>The growing business class promoted growth of the major cities throughout the country and men began dressing in tailored suits rather than the overalls of the country. </a:t>
            </a:r>
          </a:p>
        </p:txBody>
      </p:sp>
      <p:sp>
        <p:nvSpPr>
          <p:cNvPr id="248" name="Shape 248"/>
          <p:cNvSpPr txBox="1">
            <a:spLocks noGrp="1"/>
          </p:cNvSpPr>
          <p:nvPr>
            <p:ph type="sldNum" idx="12"/>
          </p:nvPr>
        </p:nvSpPr>
        <p:spPr>
          <a:xfrm>
            <a:off x="3898102" y="8829966"/>
            <a:ext cx="2982119" cy="466433"/>
          </a:xfrm>
          <a:prstGeom prst="rect">
            <a:avLst/>
          </a:prstGeom>
          <a:noFill/>
          <a:ln>
            <a:noFill/>
          </a:ln>
        </p:spPr>
        <p:txBody>
          <a:bodyPr lIns="92414" tIns="46207" rIns="92414" bIns="46207"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26</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txBox="1">
            <a:spLocks noGrp="1"/>
          </p:cNvSpPr>
          <p:nvPr>
            <p:ph type="body" idx="1"/>
          </p:nvPr>
        </p:nvSpPr>
        <p:spPr>
          <a:xfrm>
            <a:off x="688182" y="4473892"/>
            <a:ext cx="5505450" cy="3660456"/>
          </a:xfrm>
          <a:prstGeom prst="rect">
            <a:avLst/>
          </a:prstGeom>
        </p:spPr>
        <p:txBody>
          <a:bodyPr lIns="90556" tIns="90556" rIns="90556" bIns="90556" anchor="t" anchorCtr="0">
            <a:noAutofit/>
          </a:bodyPr>
          <a:lstStyle/>
          <a:p>
            <a:endParaRPr dirty="0"/>
          </a:p>
        </p:txBody>
      </p:sp>
      <p:sp>
        <p:nvSpPr>
          <p:cNvPr id="256" name="Shape 256"/>
          <p:cNvSpPr>
            <a:spLocks noGrp="1" noRot="1" noChangeAspect="1"/>
          </p:cNvSpPr>
          <p:nvPr>
            <p:ph type="sldImg" idx="2"/>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688182" y="4473892"/>
            <a:ext cx="5505450" cy="3660456"/>
          </a:xfrm>
          <a:prstGeom prst="rect">
            <a:avLst/>
          </a:prstGeom>
        </p:spPr>
        <p:txBody>
          <a:bodyPr lIns="90556" tIns="90556" rIns="90556" bIns="90556" anchor="t" anchorCtr="0">
            <a:noAutofit/>
          </a:bodyPr>
          <a:lstStyle/>
          <a:p>
            <a:endParaRPr dirty="0"/>
          </a:p>
        </p:txBody>
      </p:sp>
      <p:sp>
        <p:nvSpPr>
          <p:cNvPr id="261" name="Shape 261"/>
          <p:cNvSpPr>
            <a:spLocks noGrp="1" noRot="1" noChangeAspect="1"/>
          </p:cNvSpPr>
          <p:nvPr>
            <p:ph type="sldImg" idx="2"/>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a:spLocks noGrp="1" noRot="1" noChangeAspect="1"/>
          </p:cNvSpPr>
          <p:nvPr>
            <p:ph type="sldImg" idx="2"/>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6" name="Shape 266"/>
          <p:cNvSpPr txBox="1">
            <a:spLocks noGrp="1"/>
          </p:cNvSpPr>
          <p:nvPr>
            <p:ph type="body" idx="1"/>
          </p:nvPr>
        </p:nvSpPr>
        <p:spPr>
          <a:xfrm>
            <a:off x="688182" y="4473892"/>
            <a:ext cx="5505450" cy="3660456"/>
          </a:xfrm>
          <a:prstGeom prst="rect">
            <a:avLst/>
          </a:prstGeom>
          <a:noFill/>
          <a:ln>
            <a:noFill/>
          </a:ln>
        </p:spPr>
        <p:txBody>
          <a:bodyPr lIns="92414" tIns="46207" rIns="92414" bIns="46207" anchor="t" anchorCtr="0">
            <a:noAutofit/>
          </a:bodyPr>
          <a:lstStyle/>
          <a:p>
            <a:pPr>
              <a:buSzPct val="25000"/>
            </a:pPr>
            <a:r>
              <a:rPr lang="en-US" dirty="0"/>
              <a:t>straight-up-and-down flapper dress: features the relaxed silhouette and a drop-waist, the 20s’ trademark frock makes you look striking without being too showy</a:t>
            </a:r>
          </a:p>
          <a:p>
            <a:pPr>
              <a:buSzPct val="25000"/>
            </a:pPr>
            <a:r>
              <a:rPr lang="en-US" dirty="0"/>
              <a:t>silk: look for silk dresses in pastels and luxurious silk pants. They all bring the ultra-feminine vibe especially when gearing up for a night out</a:t>
            </a:r>
          </a:p>
          <a:p>
            <a:pPr>
              <a:buSzPct val="25000"/>
            </a:pPr>
            <a:r>
              <a:rPr lang="en-US" dirty="0"/>
              <a:t>lavish details: ostrich feathers (think about feather boas!), fringe detailing, beaded embellishments and allover sequins give a distinctly 1920s sensibility</a:t>
            </a:r>
          </a:p>
          <a:p>
            <a:pPr>
              <a:buSzPct val="25000"/>
            </a:pPr>
            <a:r>
              <a:rPr lang="en-US" dirty="0"/>
              <a:t>pleats: straight-cut skirt and a dress are next on your shopping list!</a:t>
            </a:r>
          </a:p>
          <a:p>
            <a:pPr>
              <a:buSzPct val="25000"/>
            </a:pPr>
            <a:r>
              <a:rPr lang="en-US" dirty="0"/>
              <a:t>strappy shoes: strappy sandals or T-strap pumps complement every glamorous look</a:t>
            </a:r>
          </a:p>
          <a:p>
            <a:pPr>
              <a:buSzPct val="25000"/>
            </a:pPr>
            <a:r>
              <a:rPr lang="en-US" dirty="0"/>
              <a:t>accessories: long swingy necklaces, drop earrings, pearl necklaces and metallic accessories (in general) enhance the glamour</a:t>
            </a:r>
          </a:p>
          <a:p>
            <a:pPr>
              <a:buSzPct val="25000"/>
            </a:pPr>
            <a:endParaRPr dirty="0"/>
          </a:p>
        </p:txBody>
      </p:sp>
      <p:sp>
        <p:nvSpPr>
          <p:cNvPr id="267" name="Shape 267"/>
          <p:cNvSpPr txBox="1">
            <a:spLocks noGrp="1"/>
          </p:cNvSpPr>
          <p:nvPr>
            <p:ph type="sldNum" idx="12"/>
          </p:nvPr>
        </p:nvSpPr>
        <p:spPr>
          <a:xfrm>
            <a:off x="3898102" y="8829966"/>
            <a:ext cx="2982119" cy="466433"/>
          </a:xfrm>
          <a:prstGeom prst="rect">
            <a:avLst/>
          </a:prstGeom>
          <a:noFill/>
          <a:ln>
            <a:noFill/>
          </a:ln>
        </p:spPr>
        <p:txBody>
          <a:bodyPr lIns="92414" tIns="46207" rIns="92414" bIns="46207"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29</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txBox="1">
            <a:spLocks noGrp="1"/>
          </p:cNvSpPr>
          <p:nvPr>
            <p:ph type="body" idx="1"/>
          </p:nvPr>
        </p:nvSpPr>
        <p:spPr>
          <a:xfrm>
            <a:off x="688182" y="4473892"/>
            <a:ext cx="5505450" cy="3660456"/>
          </a:xfrm>
          <a:prstGeom prst="rect">
            <a:avLst/>
          </a:prstGeom>
        </p:spPr>
        <p:txBody>
          <a:bodyPr lIns="90556" tIns="90556" rIns="90556" bIns="90556" anchor="t" anchorCtr="0">
            <a:noAutofit/>
          </a:bodyPr>
          <a:lstStyle/>
          <a:p>
            <a:endParaRPr dirty="0"/>
          </a:p>
        </p:txBody>
      </p:sp>
      <p:sp>
        <p:nvSpPr>
          <p:cNvPr id="99" name="Shape 99"/>
          <p:cNvSpPr>
            <a:spLocks noGrp="1" noRot="1" noChangeAspect="1"/>
          </p:cNvSpPr>
          <p:nvPr>
            <p:ph type="sldImg" idx="2"/>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Shape 273"/>
          <p:cNvSpPr txBox="1">
            <a:spLocks noGrp="1"/>
          </p:cNvSpPr>
          <p:nvPr>
            <p:ph type="body" idx="1"/>
          </p:nvPr>
        </p:nvSpPr>
        <p:spPr>
          <a:xfrm>
            <a:off x="688182" y="4473892"/>
            <a:ext cx="5505450" cy="3660456"/>
          </a:xfrm>
          <a:prstGeom prst="rect">
            <a:avLst/>
          </a:prstGeom>
        </p:spPr>
        <p:txBody>
          <a:bodyPr lIns="90556" tIns="90556" rIns="90556" bIns="90556" anchor="t" anchorCtr="0">
            <a:noAutofit/>
          </a:bodyPr>
          <a:lstStyle/>
          <a:p>
            <a:endParaRPr dirty="0"/>
          </a:p>
        </p:txBody>
      </p:sp>
      <p:sp>
        <p:nvSpPr>
          <p:cNvPr id="274" name="Shape 274"/>
          <p:cNvSpPr>
            <a:spLocks noGrp="1" noRot="1" noChangeAspect="1"/>
          </p:cNvSpPr>
          <p:nvPr>
            <p:ph type="sldImg" idx="2"/>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8182" y="4473892"/>
            <a:ext cx="5505450" cy="3660456"/>
          </a:xfrm>
          <a:prstGeom prst="rect">
            <a:avLst/>
          </a:prstGeom>
        </p:spPr>
        <p:txBody>
          <a:bodyPr lIns="90556" tIns="90556" rIns="90556" bIns="90556" anchor="t" anchorCtr="0">
            <a:noAutofit/>
          </a:bodyPr>
          <a:lstStyle/>
          <a:p>
            <a:endParaRPr dirty="0"/>
          </a:p>
        </p:txBody>
      </p:sp>
      <p:sp>
        <p:nvSpPr>
          <p:cNvPr id="104" name="Shape 104"/>
          <p:cNvSpPr>
            <a:spLocks noGrp="1" noRot="1" noChangeAspect="1"/>
          </p:cNvSpPr>
          <p:nvPr>
            <p:ph type="sldImg" idx="2"/>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688182" y="4473892"/>
            <a:ext cx="5505450" cy="3660456"/>
          </a:xfrm>
          <a:prstGeom prst="rect">
            <a:avLst/>
          </a:prstGeom>
        </p:spPr>
        <p:txBody>
          <a:bodyPr lIns="90556" tIns="90556" rIns="90556" bIns="90556" anchor="t" anchorCtr="0">
            <a:noAutofit/>
          </a:bodyPr>
          <a:lstStyle/>
          <a:p>
            <a:endParaRPr dirty="0"/>
          </a:p>
        </p:txBody>
      </p:sp>
      <p:sp>
        <p:nvSpPr>
          <p:cNvPr id="111" name="Shape 111"/>
          <p:cNvSpPr>
            <a:spLocks noGrp="1" noRot="1" noChangeAspect="1"/>
          </p:cNvSpPr>
          <p:nvPr>
            <p:ph type="sldImg" idx="2"/>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688182" y="4473892"/>
            <a:ext cx="5505450" cy="3660456"/>
          </a:xfrm>
          <a:prstGeom prst="rect">
            <a:avLst/>
          </a:prstGeom>
        </p:spPr>
        <p:txBody>
          <a:bodyPr lIns="90556" tIns="90556" rIns="90556" bIns="90556" anchor="t" anchorCtr="0">
            <a:noAutofit/>
          </a:bodyPr>
          <a:lstStyle/>
          <a:p>
            <a:endParaRPr dirty="0"/>
          </a:p>
        </p:txBody>
      </p:sp>
      <p:sp>
        <p:nvSpPr>
          <p:cNvPr id="122" name="Shape 122"/>
          <p:cNvSpPr>
            <a:spLocks noGrp="1" noRot="1" noChangeAspect="1"/>
          </p:cNvSpPr>
          <p:nvPr>
            <p:ph type="sldImg" idx="2"/>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txBox="1">
            <a:spLocks noGrp="1"/>
          </p:cNvSpPr>
          <p:nvPr>
            <p:ph type="body" idx="1"/>
          </p:nvPr>
        </p:nvSpPr>
        <p:spPr>
          <a:xfrm>
            <a:off x="688182" y="4473892"/>
            <a:ext cx="5505450" cy="3660456"/>
          </a:xfrm>
          <a:prstGeom prst="rect">
            <a:avLst/>
          </a:prstGeom>
        </p:spPr>
        <p:txBody>
          <a:bodyPr lIns="90556" tIns="90556" rIns="90556" bIns="90556" anchor="t" anchorCtr="0">
            <a:noAutofit/>
          </a:bodyPr>
          <a:lstStyle/>
          <a:p>
            <a:endParaRPr dirty="0"/>
          </a:p>
        </p:txBody>
      </p:sp>
      <p:sp>
        <p:nvSpPr>
          <p:cNvPr id="130" name="Shape 130"/>
          <p:cNvSpPr>
            <a:spLocks noGrp="1" noRot="1" noChangeAspect="1"/>
          </p:cNvSpPr>
          <p:nvPr>
            <p:ph type="sldImg" idx="2"/>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txBox="1">
            <a:spLocks noGrp="1"/>
          </p:cNvSpPr>
          <p:nvPr>
            <p:ph type="body" idx="1"/>
          </p:nvPr>
        </p:nvSpPr>
        <p:spPr>
          <a:xfrm>
            <a:off x="688182" y="4473892"/>
            <a:ext cx="5505450" cy="3660456"/>
          </a:xfrm>
          <a:prstGeom prst="rect">
            <a:avLst/>
          </a:prstGeom>
        </p:spPr>
        <p:txBody>
          <a:bodyPr lIns="90556" tIns="90556" rIns="90556" bIns="90556" anchor="t" anchorCtr="0">
            <a:noAutofit/>
          </a:bodyPr>
          <a:lstStyle/>
          <a:p>
            <a:endParaRPr dirty="0"/>
          </a:p>
        </p:txBody>
      </p:sp>
      <p:sp>
        <p:nvSpPr>
          <p:cNvPr id="138" name="Shape 138"/>
          <p:cNvSpPr>
            <a:spLocks noGrp="1" noRot="1" noChangeAspect="1"/>
          </p:cNvSpPr>
          <p:nvPr>
            <p:ph type="sldImg" idx="2"/>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688182" y="4473892"/>
            <a:ext cx="5505450" cy="3660456"/>
          </a:xfrm>
          <a:prstGeom prst="rect">
            <a:avLst/>
          </a:prstGeom>
        </p:spPr>
        <p:txBody>
          <a:bodyPr lIns="90556" tIns="90556" rIns="90556" bIns="90556" anchor="t" anchorCtr="0">
            <a:noAutofit/>
          </a:bodyPr>
          <a:lstStyle/>
          <a:p>
            <a:endParaRPr dirty="0"/>
          </a:p>
        </p:txBody>
      </p:sp>
      <p:sp>
        <p:nvSpPr>
          <p:cNvPr id="144" name="Shape 144"/>
          <p:cNvSpPr>
            <a:spLocks noGrp="1" noRot="1" noChangeAspect="1"/>
          </p:cNvSpPr>
          <p:nvPr>
            <p:ph type="sldImg" idx="2"/>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pPr marL="0" marR="0" lvl="0" indent="0" algn="r" rtl="0">
                <a:spcBef>
                  <a:spcPts val="0"/>
                </a:spcBef>
                <a:buSzPct val="25000"/>
                <a:buNone/>
              </a:p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pPr marL="0" marR="0" lvl="0" indent="0" algn="r" rtl="0">
                <a:spcBef>
                  <a:spcPts val="0"/>
                </a:spcBef>
                <a:buSzPct val="25000"/>
                <a:buNone/>
              </a:p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0" name="Shape 80"/>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pPr marL="0" marR="0" lvl="0" indent="0" algn="r" rtl="0">
                <a:spcBef>
                  <a:spcPts val="0"/>
                </a:spcBef>
                <a:buSzPct val="25000"/>
                <a:buNone/>
              </a:p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pPr marL="0" marR="0" lvl="0" indent="0" algn="r" rtl="0">
                <a:spcBef>
                  <a:spcPts val="0"/>
                </a:spcBef>
                <a:buSzPct val="25000"/>
                <a:buNone/>
              </a:p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8"/>
        <p:cNvGrpSpPr/>
        <p:nvPr/>
      </p:nvGrpSpPr>
      <p:grpSpPr>
        <a:xfrm>
          <a:off x="0" y="0"/>
          <a:ext cx="0" cy="0"/>
          <a:chOff x="0" y="0"/>
          <a:chExt cx="0" cy="0"/>
        </a:xfrm>
      </p:grpSpPr>
      <p:sp>
        <p:nvSpPr>
          <p:cNvPr id="29" name="Shape 2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pPr marL="0" marR="0" lvl="0" indent="0" algn="r" rtl="0">
                <a:spcBef>
                  <a:spcPts val="0"/>
                </a:spcBef>
                <a:buSzPct val="25000"/>
                <a:buNone/>
              </a:p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4" name="Shape 34"/>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pPr marL="0" marR="0" lvl="0" indent="0" algn="r" rtl="0">
                <a:spcBef>
                  <a:spcPts val="0"/>
                </a:spcBef>
                <a:buSzPct val="25000"/>
                <a:buNone/>
              </a:p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3" name="Shape 43"/>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pPr marL="0" marR="0" lvl="0" indent="0" algn="r" rtl="0">
                <a:spcBef>
                  <a:spcPts val="0"/>
                </a:spcBef>
                <a:buSzPct val="25000"/>
                <a:buNone/>
              </a:p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4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9" name="Shape 49"/>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50" name="Shape 5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pPr marL="0" marR="0" lvl="0" indent="0" algn="r" rtl="0">
                <a:spcBef>
                  <a:spcPts val="0"/>
                </a:spcBef>
                <a:buSzPct val="25000"/>
                <a:buNone/>
              </a:p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pPr marL="0" marR="0" lvl="0" indent="0" algn="r" rtl="0">
                <a:spcBef>
                  <a:spcPts val="0"/>
                </a:spcBef>
                <a:buSzPct val="25000"/>
                <a:buNone/>
              </a:p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0" name="Shape 60"/>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pPr marL="0" marR="0" lvl="0" indent="0" algn="r" rtl="0">
                <a:spcBef>
                  <a:spcPts val="0"/>
                </a:spcBef>
                <a:buSzPct val="25000"/>
                <a:buNone/>
              </a:p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pPr marL="0" marR="0" lvl="0" indent="0" algn="r" rtl="0">
                <a:spcBef>
                  <a:spcPts val="0"/>
                </a:spcBef>
                <a:buSzPct val="25000"/>
                <a:buNone/>
              </a:p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pPr marL="0" marR="0" lvl="0" indent="0" algn="r" rtl="0">
                <a:spcBef>
                  <a:spcPts val="0"/>
                </a:spcBef>
                <a:buSzPct val="25000"/>
                <a:buNone/>
              </a:pPr>
              <a:t>‹#›</a:t>
            </a:fld>
            <a:endParaRPr lang="en-US"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google.com/url?sa=i&amp;rct=j&amp;q=&amp;esrc=s&amp;source=imgres&amp;cd=&amp;cad=rja&amp;uact=8&amp;ved=0ahUKEwiOvID4rITLAhXLQyYKHTntA2AQjRwIBw&amp;url=https://en.wikipedia.org/wiki/Edwardian_era&amp;psig=AFQjCNEaCcVO7zGQ2rGTrBVlBu69EEMqUA&amp;ust=1455989296661240"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xroads.virginia.edu/~MA04/hess/Fashion/fashionfun.html"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ctrTitle"/>
          </p:nvPr>
        </p:nvSpPr>
        <p:spPr>
          <a:xfrm>
            <a:off x="685800" y="2130425"/>
            <a:ext cx="7772400" cy="1470024"/>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Fashion through the Ages</a:t>
            </a:r>
          </a:p>
        </p:txBody>
      </p:sp>
      <p:sp>
        <p:nvSpPr>
          <p:cNvPr id="89" name="Shape 89"/>
          <p:cNvSpPr txBox="1">
            <a:spLocks noGrp="1"/>
          </p:cNvSpPr>
          <p:nvPr>
            <p:ph type="subTitle" idx="1"/>
          </p:nvPr>
        </p:nvSpPr>
        <p:spPr>
          <a:xfrm>
            <a:off x="1371600" y="3886200"/>
            <a:ext cx="6400799" cy="1752600"/>
          </a:xfrm>
          <a:prstGeom prst="rect">
            <a:avLst/>
          </a:prstGeom>
          <a:noFill/>
          <a:ln>
            <a:noFill/>
          </a:ln>
        </p:spPr>
        <p:txBody>
          <a:bodyPr lIns="91425" tIns="45700" rIns="91425" bIns="45700" anchor="t" anchorCtr="0">
            <a:noAutofit/>
          </a:bodyPr>
          <a:lstStyle/>
          <a:p>
            <a:pPr marL="0" marR="0" lvl="0" indent="0" algn="ctr" rtl="0">
              <a:spcBef>
                <a:spcPts val="0"/>
              </a:spcBef>
              <a:buClr>
                <a:srgbClr val="888888"/>
              </a:buClr>
              <a:buSzPct val="25000"/>
              <a:buFont typeface="Arial"/>
              <a:buNone/>
            </a:pPr>
            <a:r>
              <a:rPr lang="en-US" sz="3200" b="0" i="0" u="none" strike="noStrike" cap="none">
                <a:solidFill>
                  <a:srgbClr val="888888"/>
                </a:solidFill>
                <a:latin typeface="Calibri"/>
                <a:ea typeface="Calibri"/>
                <a:cs typeface="Calibri"/>
                <a:sym typeface="Calibri"/>
              </a:rPr>
              <a:t>Why are you wearing that???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914400" y="0"/>
            <a:ext cx="8229600" cy="1143000"/>
          </a:xfrm>
          <a:prstGeom prst="rect">
            <a:avLst/>
          </a:prstGeom>
          <a:noFill/>
          <a:ln>
            <a:noFill/>
          </a:ln>
        </p:spPr>
        <p:txBody>
          <a:bodyPr lIns="91425" tIns="45700" rIns="91425" bIns="45700" anchor="ctr" anchorCtr="0">
            <a:noAutofit/>
          </a:bodyPr>
          <a:lstStyle/>
          <a:p>
            <a:pPr marL="0" marR="0" lvl="0" indent="0" algn="r" rtl="0">
              <a:spcBef>
                <a:spcPts val="0"/>
              </a:spcBef>
              <a:buClr>
                <a:schemeClr val="dk1"/>
              </a:buClr>
              <a:buSzPct val="25000"/>
              <a:buFont typeface="Arial"/>
              <a:buNone/>
            </a:pPr>
            <a:r>
              <a:rPr lang="en-US" sz="6600" b="0" i="0" u="none" strike="noStrike" cap="none">
                <a:solidFill>
                  <a:schemeClr val="dk1"/>
                </a:solidFill>
                <a:latin typeface="Arial"/>
                <a:ea typeface="Arial"/>
                <a:cs typeface="Arial"/>
                <a:sym typeface="Arial"/>
              </a:rPr>
              <a:t>Queen Victoria</a:t>
            </a:r>
          </a:p>
        </p:txBody>
      </p:sp>
      <p:sp>
        <p:nvSpPr>
          <p:cNvPr id="152" name="Shape 152"/>
          <p:cNvSpPr txBox="1">
            <a:spLocks noGrp="1"/>
          </p:cNvSpPr>
          <p:nvPr>
            <p:ph type="body" idx="1"/>
          </p:nvPr>
        </p:nvSpPr>
        <p:spPr>
          <a:xfrm>
            <a:off x="0" y="533400"/>
            <a:ext cx="4038599"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1600" b="0" i="0" u="none" strike="noStrike" cap="none">
                <a:solidFill>
                  <a:schemeClr val="dk1"/>
                </a:solidFill>
                <a:latin typeface="Book Antiqua"/>
                <a:ea typeface="Book Antiqua"/>
                <a:cs typeface="Book Antiqua"/>
                <a:sym typeface="Book Antiqua"/>
              </a:rPr>
              <a:t>Born on 24 May 1819. </a:t>
            </a:r>
          </a:p>
          <a:p>
            <a:pPr marL="342900" marR="0" lvl="0" indent="-342900" algn="l" rtl="0">
              <a:spcBef>
                <a:spcPts val="320"/>
              </a:spcBef>
              <a:spcAft>
                <a:spcPts val="0"/>
              </a:spcAft>
              <a:buClr>
                <a:schemeClr val="dk1"/>
              </a:buClr>
              <a:buSzPct val="100000"/>
              <a:buFont typeface="Arial"/>
              <a:buChar char="•"/>
            </a:pPr>
            <a:r>
              <a:rPr lang="en-US" sz="1600" b="0" i="0" u="none" strike="noStrike" cap="none">
                <a:solidFill>
                  <a:schemeClr val="dk1"/>
                </a:solidFill>
                <a:latin typeface="Book Antiqua"/>
                <a:ea typeface="Book Antiqua"/>
                <a:cs typeface="Book Antiqua"/>
                <a:sym typeface="Book Antiqua"/>
              </a:rPr>
              <a:t>On 10th June 1837, following the death of her uncle, William IV, she became queen at the age of eighteen. </a:t>
            </a:r>
          </a:p>
          <a:p>
            <a:pPr marL="342900" marR="0" lvl="0" indent="-342900" algn="l" rtl="0">
              <a:spcBef>
                <a:spcPts val="320"/>
              </a:spcBef>
              <a:spcAft>
                <a:spcPts val="0"/>
              </a:spcAft>
              <a:buClr>
                <a:schemeClr val="dk1"/>
              </a:buClr>
              <a:buSzPct val="100000"/>
              <a:buFont typeface="Arial"/>
              <a:buNone/>
            </a:pPr>
            <a:endParaRPr sz="1600" b="0" i="0" u="none" strike="noStrike" cap="none">
              <a:solidFill>
                <a:schemeClr val="dk1"/>
              </a:solidFill>
              <a:latin typeface="Book Antiqua"/>
              <a:ea typeface="Book Antiqua"/>
              <a:cs typeface="Book Antiqua"/>
              <a:sym typeface="Book Antiqua"/>
            </a:endParaRPr>
          </a:p>
          <a:p>
            <a:pPr marL="342900" marR="0" lvl="0" indent="-342900" algn="l" rtl="0">
              <a:spcBef>
                <a:spcPts val="320"/>
              </a:spcBef>
              <a:spcAft>
                <a:spcPts val="0"/>
              </a:spcAft>
              <a:buClr>
                <a:schemeClr val="dk1"/>
              </a:buClr>
              <a:buSzPct val="100000"/>
              <a:buFont typeface="Arial"/>
              <a:buChar char="•"/>
            </a:pPr>
            <a:r>
              <a:rPr lang="en-US" sz="1600" b="0" i="0" u="none" strike="noStrike" cap="none">
                <a:solidFill>
                  <a:schemeClr val="dk1"/>
                </a:solidFill>
                <a:latin typeface="Book Antiqua"/>
                <a:ea typeface="Book Antiqua"/>
                <a:cs typeface="Book Antiqua"/>
                <a:sym typeface="Book Antiqua"/>
              </a:rPr>
              <a:t>Queen Victoria ruled England from 1837-1901.  </a:t>
            </a:r>
          </a:p>
          <a:p>
            <a:pPr marL="0" marR="0" lvl="0" indent="0" algn="l" rtl="0">
              <a:spcBef>
                <a:spcPts val="320"/>
              </a:spcBef>
              <a:spcAft>
                <a:spcPts val="0"/>
              </a:spcAft>
              <a:buClr>
                <a:schemeClr val="dk1"/>
              </a:buClr>
              <a:buSzPct val="25000"/>
              <a:buFont typeface="Arial"/>
              <a:buNone/>
            </a:pPr>
            <a:r>
              <a:rPr lang="en-US" sz="1600" b="0" i="0" u="none" strike="noStrike" cap="none">
                <a:solidFill>
                  <a:schemeClr val="dk1"/>
                </a:solidFill>
                <a:latin typeface="Book Antiqua"/>
                <a:ea typeface="Book Antiqua"/>
                <a:cs typeface="Book Antiqua"/>
                <a:sym typeface="Book Antiqua"/>
              </a:rPr>
              <a:t/>
            </a:r>
            <a:br>
              <a:rPr lang="en-US" sz="1600" b="0" i="0" u="none" strike="noStrike" cap="none">
                <a:solidFill>
                  <a:schemeClr val="dk1"/>
                </a:solidFill>
                <a:latin typeface="Book Antiqua"/>
                <a:ea typeface="Book Antiqua"/>
                <a:cs typeface="Book Antiqua"/>
                <a:sym typeface="Book Antiqua"/>
              </a:rPr>
            </a:br>
            <a:r>
              <a:rPr lang="en-US" sz="1600" b="0" i="0" u="none" strike="noStrike" cap="none">
                <a:solidFill>
                  <a:schemeClr val="dk1"/>
                </a:solidFill>
                <a:latin typeface="Book Antiqua"/>
                <a:ea typeface="Book Antiqua"/>
                <a:cs typeface="Book Antiqua"/>
                <a:sym typeface="Book Antiqua"/>
              </a:rPr>
              <a:t>Before this time, men were the focus of fashion, but with a queen in power, women surged to the forefront.  The role of a wife became to show of her husbands status and wealth to the public, with the husband himself receding into the background.</a:t>
            </a:r>
          </a:p>
          <a:p>
            <a:pPr marL="0" marR="0" lvl="0" indent="0" algn="l" rtl="0">
              <a:spcBef>
                <a:spcPts val="320"/>
              </a:spcBef>
              <a:spcAft>
                <a:spcPts val="0"/>
              </a:spcAft>
              <a:buClr>
                <a:schemeClr val="dk1"/>
              </a:buClr>
              <a:buSzPct val="25000"/>
              <a:buFont typeface="Arial"/>
              <a:buNone/>
            </a:pPr>
            <a:r>
              <a:rPr lang="en-US" sz="1600" b="0" i="0" u="none" strike="noStrike" cap="none">
                <a:solidFill>
                  <a:schemeClr val="dk1"/>
                </a:solidFill>
                <a:latin typeface="Book Antiqua"/>
                <a:ea typeface="Book Antiqua"/>
                <a:cs typeface="Book Antiqua"/>
                <a:sym typeface="Book Antiqua"/>
              </a:rPr>
              <a:t> </a:t>
            </a:r>
          </a:p>
          <a:p>
            <a:pPr marL="342900" marR="0" lvl="0" indent="-342900" algn="l" rtl="0">
              <a:spcBef>
                <a:spcPts val="320"/>
              </a:spcBef>
              <a:buClr>
                <a:schemeClr val="dk1"/>
              </a:buClr>
              <a:buSzPct val="100000"/>
              <a:buFont typeface="Arial"/>
              <a:buChar char="•"/>
            </a:pPr>
            <a:r>
              <a:rPr lang="en-US" sz="1600" b="0" i="0" u="none" strike="noStrike" cap="none">
                <a:solidFill>
                  <a:schemeClr val="dk1"/>
                </a:solidFill>
                <a:latin typeface="Book Antiqua"/>
                <a:ea typeface="Book Antiqua"/>
                <a:cs typeface="Book Antiqua"/>
                <a:sym typeface="Book Antiqua"/>
              </a:rPr>
              <a:t>Queen Victoria died aged 80 on 22 January 1901 and a new age - the Edwardian - began.</a:t>
            </a:r>
          </a:p>
        </p:txBody>
      </p:sp>
      <p:pic>
        <p:nvPicPr>
          <p:cNvPr id="153" name="Shape 153" descr="victoria.jpg"/>
          <p:cNvPicPr preferRelativeResize="0">
            <a:picLocks noGrp="1"/>
          </p:cNvPicPr>
          <p:nvPr>
            <p:ph type="body" idx="2"/>
          </p:nvPr>
        </p:nvPicPr>
        <p:blipFill rotWithShape="1">
          <a:blip r:embed="rId3">
            <a:alphaModFix/>
          </a:blip>
          <a:srcRect/>
          <a:stretch/>
        </p:blipFill>
        <p:spPr>
          <a:xfrm>
            <a:off x="4648200" y="972112"/>
            <a:ext cx="3809999" cy="545484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p:nvPr/>
        </p:nvSpPr>
        <p:spPr>
          <a:xfrm>
            <a:off x="152400" y="304800"/>
            <a:ext cx="8991600" cy="649408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b="1">
                <a:solidFill>
                  <a:schemeClr val="dk1"/>
                </a:solidFill>
                <a:latin typeface="Calibri"/>
                <a:ea typeface="Calibri"/>
                <a:cs typeface="Calibri"/>
                <a:sym typeface="Calibri"/>
              </a:rPr>
              <a:t>Flowers and Bows for Young Women</a:t>
            </a:r>
          </a:p>
          <a:p>
            <a:pPr marL="0" marR="0" lvl="0" indent="0" algn="l" rtl="0">
              <a:spcBef>
                <a:spcPts val="0"/>
              </a:spcBef>
              <a:buSzPct val="25000"/>
              <a:buNone/>
            </a:pPr>
            <a:r>
              <a:rPr lang="en-US" sz="3200">
                <a:solidFill>
                  <a:srgbClr val="632423"/>
                </a:solidFill>
                <a:latin typeface="Calibri"/>
                <a:ea typeface="Calibri"/>
                <a:cs typeface="Calibri"/>
                <a:sym typeface="Calibri"/>
              </a:rPr>
              <a:t>Young women of the Victorian era were expected to cover themselves completely and accentuate only their waists. </a:t>
            </a:r>
          </a:p>
          <a:p>
            <a:pPr marL="0" marR="0" lvl="0" indent="0" algn="l" rtl="0">
              <a:spcBef>
                <a:spcPts val="0"/>
              </a:spcBef>
              <a:buNone/>
            </a:pPr>
            <a:endParaRPr sz="3200">
              <a:solidFill>
                <a:srgbClr val="632423"/>
              </a:solidFill>
              <a:latin typeface="Calibri"/>
              <a:ea typeface="Calibri"/>
              <a:cs typeface="Calibri"/>
              <a:sym typeface="Calibri"/>
            </a:endParaRPr>
          </a:p>
          <a:p>
            <a:pPr marL="0" marR="0" lvl="0" indent="0" algn="l" rtl="0">
              <a:spcBef>
                <a:spcPts val="0"/>
              </a:spcBef>
              <a:buSzPct val="25000"/>
              <a:buNone/>
            </a:pPr>
            <a:r>
              <a:rPr lang="en-US" sz="3200">
                <a:solidFill>
                  <a:srgbClr val="632423"/>
                </a:solidFill>
                <a:latin typeface="Calibri"/>
                <a:ea typeface="Calibri"/>
                <a:cs typeface="Calibri"/>
                <a:sym typeface="Calibri"/>
              </a:rPr>
              <a:t>Corsets, petticoats, bustles and hoops all made women's attire cumbersome. </a:t>
            </a:r>
          </a:p>
          <a:p>
            <a:pPr marL="0" marR="0" lvl="0" indent="0" algn="l" rtl="0">
              <a:spcBef>
                <a:spcPts val="0"/>
              </a:spcBef>
              <a:buSzPct val="25000"/>
              <a:buNone/>
            </a:pPr>
            <a:r>
              <a:rPr lang="en-US" sz="3200">
                <a:solidFill>
                  <a:srgbClr val="632423"/>
                </a:solidFill>
                <a:latin typeface="Calibri"/>
                <a:ea typeface="Calibri"/>
                <a:cs typeface="Calibri"/>
                <a:sym typeface="Calibri"/>
              </a:rPr>
              <a:t>Hats and bonnets were decorated lavishly to match dresses and overcoats. </a:t>
            </a:r>
          </a:p>
          <a:p>
            <a:pPr marL="0" marR="0" lvl="0" indent="0" algn="l" rtl="0">
              <a:spcBef>
                <a:spcPts val="0"/>
              </a:spcBef>
              <a:buNone/>
            </a:pPr>
            <a:endParaRPr sz="3200">
              <a:solidFill>
                <a:srgbClr val="632423"/>
              </a:solidFill>
              <a:latin typeface="Calibri"/>
              <a:ea typeface="Calibri"/>
              <a:cs typeface="Calibri"/>
              <a:sym typeface="Calibri"/>
            </a:endParaRPr>
          </a:p>
          <a:p>
            <a:pPr marL="0" marR="0" lvl="0" indent="0" algn="l" rtl="0">
              <a:spcBef>
                <a:spcPts val="0"/>
              </a:spcBef>
              <a:buSzPct val="25000"/>
              <a:buNone/>
            </a:pPr>
            <a:r>
              <a:rPr lang="en-US" sz="3200">
                <a:solidFill>
                  <a:srgbClr val="632423"/>
                </a:solidFill>
                <a:latin typeface="Calibri"/>
                <a:ea typeface="Calibri"/>
                <a:cs typeface="Calibri"/>
                <a:sym typeface="Calibri"/>
              </a:rPr>
              <a:t>Eligible young women wore clothing that was decorated with flowers and bows, in hopes that the added flair would attract potential husbands.</a:t>
            </a:r>
          </a:p>
        </p:txBody>
      </p:sp>
      <p:pic>
        <p:nvPicPr>
          <p:cNvPr id="159" name="Shape 159"/>
          <p:cNvPicPr preferRelativeResize="0"/>
          <p:nvPr/>
        </p:nvPicPr>
        <p:blipFill rotWithShape="1">
          <a:blip r:embed="rId3">
            <a:alphaModFix/>
          </a:blip>
          <a:srcRect t="8470"/>
          <a:stretch/>
        </p:blipFill>
        <p:spPr>
          <a:xfrm>
            <a:off x="0" y="838200"/>
            <a:ext cx="9067799" cy="65447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3000"/>
                                        <p:tgtEl>
                                          <p:spTgt spid="159"/>
                                        </p:tgtEl>
                                      </p:cBhvr>
                                    </p:animEffect>
                                    <p:set>
                                      <p:cBhvr>
                                        <p:cTn id="7" dur="1" fill="hold">
                                          <p:stCondLst>
                                            <p:cond delay="3000"/>
                                          </p:stCondLst>
                                        </p:cTn>
                                        <p:tgtEl>
                                          <p:spTgt spid="15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p:nvPr/>
        </p:nvSpPr>
        <p:spPr>
          <a:xfrm>
            <a:off x="5943600" y="990600"/>
            <a:ext cx="2895600" cy="452431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a:solidFill>
                  <a:srgbClr val="632423"/>
                </a:solidFill>
                <a:latin typeface="Calibri"/>
                <a:ea typeface="Calibri"/>
                <a:cs typeface="Calibri"/>
                <a:sym typeface="Calibri"/>
              </a:rPr>
              <a:t>The era was one of increased pressure to live and dress "properly." Standards of decorum were required of all classes. Like their parents, children and young adults were expected to dress and act appropriately at all times.</a:t>
            </a:r>
          </a:p>
        </p:txBody>
      </p:sp>
      <p:pic>
        <p:nvPicPr>
          <p:cNvPr id="165" name="Shape 165" descr="http://img-aws.ehowcdn.com/600x600p/photos.demandstudios.com/getty/article/208/170/3069836.jpg"/>
          <p:cNvPicPr preferRelativeResize="0"/>
          <p:nvPr/>
        </p:nvPicPr>
        <p:blipFill rotWithShape="1">
          <a:blip r:embed="rId3">
            <a:alphaModFix/>
          </a:blip>
          <a:srcRect/>
          <a:stretch/>
        </p:blipFill>
        <p:spPr>
          <a:xfrm>
            <a:off x="0" y="533400"/>
            <a:ext cx="5714999" cy="50768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p:nvPr/>
        </p:nvSpPr>
        <p:spPr>
          <a:xfrm>
            <a:off x="152400" y="152400"/>
            <a:ext cx="8991600" cy="578619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Slacks and Shorts for Young Men</a:t>
            </a:r>
          </a:p>
          <a:p>
            <a:pPr marL="0" marR="0" lvl="0" indent="0" algn="l" rtl="0">
              <a:spcBef>
                <a:spcPts val="0"/>
              </a:spcBef>
              <a:buSzPct val="25000"/>
              <a:buNone/>
            </a:pPr>
            <a:r>
              <a:rPr lang="en-US" sz="3200">
                <a:solidFill>
                  <a:schemeClr val="dk1"/>
                </a:solidFill>
                <a:latin typeface="Arial"/>
                <a:ea typeface="Arial"/>
                <a:cs typeface="Arial"/>
                <a:sym typeface="Arial"/>
              </a:rPr>
              <a:t>For young men, the Victorian era brought with it some less restrictive styles. </a:t>
            </a:r>
          </a:p>
          <a:p>
            <a:pPr marL="0" marR="0" lvl="0" indent="0" algn="l" rtl="0">
              <a:spcBef>
                <a:spcPts val="0"/>
              </a:spcBef>
              <a:buNone/>
            </a:pPr>
            <a:endParaRPr sz="3200">
              <a:solidFill>
                <a:schemeClr val="dk1"/>
              </a:solidFill>
              <a:latin typeface="Arial"/>
              <a:ea typeface="Arial"/>
              <a:cs typeface="Arial"/>
              <a:sym typeface="Arial"/>
            </a:endParaRPr>
          </a:p>
          <a:p>
            <a:pPr marL="0" marR="0" lvl="0" indent="0" algn="l" rtl="0">
              <a:spcBef>
                <a:spcPts val="0"/>
              </a:spcBef>
              <a:buSzPct val="25000"/>
              <a:buNone/>
            </a:pPr>
            <a:r>
              <a:rPr lang="en-US" sz="3200">
                <a:solidFill>
                  <a:schemeClr val="dk1"/>
                </a:solidFill>
                <a:latin typeface="Arial"/>
                <a:ea typeface="Arial"/>
                <a:cs typeface="Arial"/>
                <a:sym typeface="Arial"/>
              </a:rPr>
              <a:t>Although stockings still covered their legs, tight pants were replaced by straight legs. </a:t>
            </a:r>
          </a:p>
          <a:p>
            <a:pPr marL="0" marR="0" lvl="0" indent="0" algn="l" rtl="0">
              <a:spcBef>
                <a:spcPts val="0"/>
              </a:spcBef>
              <a:buSzPct val="25000"/>
              <a:buNone/>
            </a:pPr>
            <a:r>
              <a:rPr lang="en-US" sz="3200">
                <a:solidFill>
                  <a:schemeClr val="dk1"/>
                </a:solidFill>
                <a:latin typeface="Arial"/>
                <a:ea typeface="Arial"/>
                <a:cs typeface="Arial"/>
                <a:sym typeface="Arial"/>
              </a:rPr>
              <a:t>Straight slacks and shorted knickers allowed young boys to play sports and cycle easily. </a:t>
            </a:r>
          </a:p>
          <a:p>
            <a:pPr marL="0" marR="0" lvl="0" indent="0" algn="l" rtl="0">
              <a:spcBef>
                <a:spcPts val="0"/>
              </a:spcBef>
              <a:buNone/>
            </a:pPr>
            <a:endParaRPr sz="3200">
              <a:solidFill>
                <a:schemeClr val="dk1"/>
              </a:solidFill>
              <a:latin typeface="Arial"/>
              <a:ea typeface="Arial"/>
              <a:cs typeface="Arial"/>
              <a:sym typeface="Arial"/>
            </a:endParaRPr>
          </a:p>
          <a:p>
            <a:pPr marL="0" marR="0" lvl="0" indent="0" algn="l" rtl="0">
              <a:spcBef>
                <a:spcPts val="0"/>
              </a:spcBef>
              <a:buSzPct val="25000"/>
              <a:buNone/>
            </a:pPr>
            <a:r>
              <a:rPr lang="en-US" sz="3200">
                <a:solidFill>
                  <a:schemeClr val="dk1"/>
                </a:solidFill>
                <a:latin typeface="Arial"/>
                <a:ea typeface="Arial"/>
                <a:cs typeface="Arial"/>
                <a:sym typeface="Arial"/>
              </a:rPr>
              <a:t>Loose frock coats, casual plaids and fitted caps were common for daytime wear, although fitted dress coats and tails remained the standard for evening wear.</a:t>
            </a:r>
          </a:p>
        </p:txBody>
      </p:sp>
      <p:pic>
        <p:nvPicPr>
          <p:cNvPr id="171" name="Shape 171"/>
          <p:cNvPicPr preferRelativeResize="0"/>
          <p:nvPr/>
        </p:nvPicPr>
        <p:blipFill rotWithShape="1">
          <a:blip r:embed="rId3">
            <a:alphaModFix/>
          </a:blip>
          <a:srcRect/>
          <a:stretch/>
        </p:blipFill>
        <p:spPr>
          <a:xfrm>
            <a:off x="12576" y="152400"/>
            <a:ext cx="9144000" cy="641391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0"/>
                                        <p:tgtEl>
                                          <p:spTgt spid="171"/>
                                        </p:tgtEl>
                                        <p:attrNameLst>
                                          <p:attrName>ppt_y</p:attrName>
                                        </p:attrNameLst>
                                      </p:cBhvr>
                                      <p:tavLst>
                                        <p:tav tm="0">
                                          <p:val>
                                            <p:strVal val="#ppt_y"/>
                                          </p:val>
                                        </p:tav>
                                        <p:tav tm="100000">
                                          <p:val>
                                            <p:strVal val="#ppt_y+1"/>
                                          </p:val>
                                        </p:tav>
                                      </p:tavLst>
                                    </p:anim>
                                    <p:set>
                                      <p:cBhvr>
                                        <p:cTn id="7" dur="1" fill="hold">
                                          <p:stCondLst>
                                            <p:cond delay="5000"/>
                                          </p:stCondLst>
                                        </p:cTn>
                                        <p:tgtEl>
                                          <p:spTgt spid="17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p:nvPr/>
        </p:nvSpPr>
        <p:spPr>
          <a:xfrm>
            <a:off x="761999" y="914400"/>
            <a:ext cx="7620001" cy="2308323"/>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7200">
                <a:solidFill>
                  <a:schemeClr val="dk1"/>
                </a:solidFill>
                <a:latin typeface="Arial"/>
                <a:ea typeface="Arial"/>
                <a:cs typeface="Arial"/>
                <a:sym typeface="Arial"/>
              </a:rPr>
              <a:t>What is the Edwardian Age?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p:nvPr/>
        </p:nvSpPr>
        <p:spPr>
          <a:xfrm>
            <a:off x="304800" y="117693"/>
            <a:ext cx="5638800" cy="674030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600">
                <a:solidFill>
                  <a:srgbClr val="632423"/>
                </a:solidFill>
                <a:latin typeface="Calibri"/>
                <a:ea typeface="Calibri"/>
                <a:cs typeface="Calibri"/>
                <a:sym typeface="Calibri"/>
              </a:rPr>
              <a:t>The Edwardian era or Edwardian period is the period covering the reign of King Edward VII, 1901 to 1910, and is sometimes extended beyond Edward's death to include the four years leading up to World War I. The death of Queen Victoria in January 1901 marked the end of the Victorian era.</a:t>
            </a:r>
          </a:p>
        </p:txBody>
      </p:sp>
      <p:pic>
        <p:nvPicPr>
          <p:cNvPr id="182" name="Shape 182" descr="https://upload.wikimedia.org/wikipedia/commons/4/44/Edward_VII_in_coronation_robes.jpg">
            <a:hlinkClick r:id="rId3"/>
          </p:cNvPr>
          <p:cNvPicPr preferRelativeResize="0"/>
          <p:nvPr/>
        </p:nvPicPr>
        <p:blipFill rotWithShape="1">
          <a:blip r:embed="rId4">
            <a:alphaModFix/>
          </a:blip>
          <a:srcRect/>
          <a:stretch/>
        </p:blipFill>
        <p:spPr>
          <a:xfrm>
            <a:off x="5600700" y="304800"/>
            <a:ext cx="3543300" cy="499436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p:nvPr/>
        </p:nvSpPr>
        <p:spPr>
          <a:xfrm>
            <a:off x="172708" y="76200"/>
            <a:ext cx="4572000" cy="230832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 Edwardian clothing allowed women to stray away from the constricting and unhealthy Victorian corset. This style offered more comfortable, versatile clothes that let women remain active.</a:t>
            </a:r>
          </a:p>
          <a:p>
            <a:pPr marL="0" marR="0" lvl="0" indent="0" algn="l" rtl="0">
              <a:spcBef>
                <a:spcPts val="0"/>
              </a:spcBef>
              <a:buSzPct val="25000"/>
              <a:buNone/>
            </a:pPr>
            <a:r>
              <a:rPr lang="en-US" sz="1800">
                <a:solidFill>
                  <a:schemeClr val="dk1"/>
                </a:solidFill>
                <a:latin typeface="Calibri"/>
                <a:ea typeface="Calibri"/>
                <a:cs typeface="Calibri"/>
                <a:sym typeface="Calibri"/>
              </a:rPr>
              <a:t/>
            </a:r>
            <a:br>
              <a:rPr lang="en-US" sz="1800">
                <a:solidFill>
                  <a:schemeClr val="dk1"/>
                </a:solidFill>
                <a:latin typeface="Calibri"/>
                <a:ea typeface="Calibri"/>
                <a:cs typeface="Calibri"/>
                <a:sym typeface="Calibri"/>
              </a:rPr>
            </a:br>
            <a:endParaRPr lang="en-US" sz="1800">
              <a:solidFill>
                <a:schemeClr val="dk1"/>
              </a:solidFill>
              <a:latin typeface="Calibri"/>
              <a:ea typeface="Calibri"/>
              <a:cs typeface="Calibri"/>
              <a:sym typeface="Calibri"/>
            </a:endParaRPr>
          </a:p>
          <a:p>
            <a:pPr marL="0" marR="0" lvl="0" indent="0" algn="l" rtl="0">
              <a:spcBef>
                <a:spcPts val="0"/>
              </a:spcBef>
              <a:buNone/>
            </a:pPr>
            <a:endParaRPr sz="1800">
              <a:solidFill>
                <a:schemeClr val="dk1"/>
              </a:solidFill>
              <a:latin typeface="Calibri"/>
              <a:ea typeface="Calibri"/>
              <a:cs typeface="Calibri"/>
              <a:sym typeface="Calibri"/>
            </a:endParaRPr>
          </a:p>
        </p:txBody>
      </p:sp>
      <p:pic>
        <p:nvPicPr>
          <p:cNvPr id="188" name="Shape 188"/>
          <p:cNvPicPr preferRelativeResize="0"/>
          <p:nvPr/>
        </p:nvPicPr>
        <p:blipFill rotWithShape="1">
          <a:blip r:embed="rId3">
            <a:alphaModFix/>
          </a:blip>
          <a:srcRect/>
          <a:stretch/>
        </p:blipFill>
        <p:spPr>
          <a:xfrm>
            <a:off x="2286000" y="1230362"/>
            <a:ext cx="3469616" cy="3465817"/>
          </a:xfrm>
          <a:prstGeom prst="rect">
            <a:avLst/>
          </a:prstGeom>
          <a:noFill/>
          <a:ln>
            <a:noFill/>
          </a:ln>
        </p:spPr>
      </p:pic>
      <p:pic>
        <p:nvPicPr>
          <p:cNvPr id="189" name="Shape 189"/>
          <p:cNvPicPr preferRelativeResize="0"/>
          <p:nvPr/>
        </p:nvPicPr>
        <p:blipFill rotWithShape="1">
          <a:blip r:embed="rId4">
            <a:alphaModFix/>
          </a:blip>
          <a:srcRect/>
          <a:stretch/>
        </p:blipFill>
        <p:spPr>
          <a:xfrm>
            <a:off x="5955880" y="4438"/>
            <a:ext cx="3188120" cy="6858000"/>
          </a:xfrm>
          <a:prstGeom prst="rect">
            <a:avLst/>
          </a:prstGeom>
          <a:noFill/>
          <a:ln>
            <a:noFill/>
          </a:ln>
        </p:spPr>
      </p:pic>
      <p:sp>
        <p:nvSpPr>
          <p:cNvPr id="190" name="Shape 190"/>
          <p:cNvSpPr/>
          <p:nvPr/>
        </p:nvSpPr>
        <p:spPr>
          <a:xfrm>
            <a:off x="91813" y="1600200"/>
            <a:ext cx="2113291" cy="424731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More so than in the Victorian era, it was common to see Edwardian women sporting blouses and skirts instead of full ensembles. </a:t>
            </a:r>
          </a:p>
          <a:p>
            <a:pPr marL="0" marR="0" lvl="0" indent="0" algn="l" rtl="0">
              <a:spcBef>
                <a:spcPts val="0"/>
              </a:spcBef>
              <a:buSzPct val="25000"/>
              <a:buNone/>
            </a:pPr>
            <a:r>
              <a:rPr lang="en-US" sz="1800">
                <a:solidFill>
                  <a:schemeClr val="dk1"/>
                </a:solidFill>
                <a:latin typeface="Calibri"/>
                <a:ea typeface="Calibri"/>
                <a:cs typeface="Calibri"/>
                <a:sym typeface="Calibri"/>
              </a:rPr>
              <a:t>Women also commonly wore natural-waist dresses that didn't require hoops or as many petticoats as traditional Victorian clothes. </a:t>
            </a:r>
          </a:p>
        </p:txBody>
      </p:sp>
      <p:sp>
        <p:nvSpPr>
          <p:cNvPr id="191" name="Shape 191"/>
          <p:cNvSpPr/>
          <p:nvPr/>
        </p:nvSpPr>
        <p:spPr>
          <a:xfrm>
            <a:off x="2205103" y="4713185"/>
            <a:ext cx="3669879" cy="20313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In fact, some were completely straight sheath dresses that required few (if any) petticoats. This was incredibly important to note as women's fashion continued to change and skirts eventually became shorter in the 1920s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Shape 196" descr="http://xroads.virginia.edu/~ma04/hess/Fashion/timeline/wales.jpg"/>
          <p:cNvPicPr preferRelativeResize="0"/>
          <p:nvPr/>
        </p:nvPicPr>
        <p:blipFill rotWithShape="1">
          <a:blip r:embed="rId3">
            <a:alphaModFix/>
          </a:blip>
          <a:srcRect/>
          <a:stretch/>
        </p:blipFill>
        <p:spPr>
          <a:xfrm>
            <a:off x="63500" y="-136526"/>
            <a:ext cx="8988821" cy="65373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p:nvPr/>
        </p:nvSpPr>
        <p:spPr>
          <a:xfrm>
            <a:off x="1143000" y="1371600"/>
            <a:ext cx="5791200" cy="3785651"/>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6000">
                <a:solidFill>
                  <a:schemeClr val="dk1"/>
                </a:solidFill>
                <a:latin typeface="Arial"/>
                <a:ea typeface="Arial"/>
                <a:cs typeface="Arial"/>
                <a:sym typeface="Arial"/>
              </a:rPr>
              <a:t>How did people dress in the  Roaring Twenties?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208" name="Shape 208"/>
          <p:cNvPicPr preferRelativeResize="0"/>
          <p:nvPr/>
        </p:nvPicPr>
        <p:blipFill rotWithShape="1">
          <a:blip r:embed="rId3">
            <a:alphaModFix/>
          </a:blip>
          <a:srcRect/>
          <a:stretch/>
        </p:blipFill>
        <p:spPr>
          <a:xfrm>
            <a:off x="25085" y="1219200"/>
            <a:ext cx="9093827" cy="44195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Lesson Questions</a:t>
            </a:r>
          </a:p>
        </p:txBody>
      </p:sp>
      <p:sp>
        <p:nvSpPr>
          <p:cNvPr id="95" name="Shape 95"/>
          <p:cNvSpPr txBox="1">
            <a:spLocks noGrp="1"/>
          </p:cNvSpPr>
          <p:nvPr>
            <p:ph type="body" idx="1"/>
          </p:nvPr>
        </p:nvSpPr>
        <p:spPr>
          <a:xfrm>
            <a:off x="457200" y="1600200"/>
            <a:ext cx="4038599"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How did people dress before 1900?</a:t>
            </a:r>
          </a:p>
          <a:p>
            <a:pPr marL="342900" marR="0" lvl="0" indent="-342900" algn="l" rtl="0">
              <a:spcBef>
                <a:spcPts val="56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What is the Victorian Age?</a:t>
            </a:r>
          </a:p>
          <a:p>
            <a:pPr marL="342900" marR="0" lvl="0" indent="-342900" algn="l" rtl="0">
              <a:spcBef>
                <a:spcPts val="56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What is the Edwardian Age?</a:t>
            </a:r>
          </a:p>
          <a:p>
            <a:pPr marL="342900" marR="0" lvl="0" indent="-342900" algn="l" rtl="0">
              <a:spcBef>
                <a:spcPts val="560"/>
              </a:spcBef>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Why does fashion change?				</a:t>
            </a:r>
          </a:p>
        </p:txBody>
      </p:sp>
      <p:sp>
        <p:nvSpPr>
          <p:cNvPr id="96" name="Shape 96"/>
          <p:cNvSpPr txBox="1">
            <a:spLocks noGrp="1"/>
          </p:cNvSpPr>
          <p:nvPr>
            <p:ph type="body" idx="2"/>
          </p:nvPr>
        </p:nvSpPr>
        <p:spPr>
          <a:xfrm>
            <a:off x="4648200" y="1600200"/>
            <a:ext cx="4038599"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How did people dress in the  Roaring Twenties?</a:t>
            </a:r>
          </a:p>
          <a:p>
            <a:pPr marL="342900" marR="0" lvl="0" indent="-342900" algn="l" rtl="0">
              <a:spcBef>
                <a:spcPts val="56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Are any of the 1920s fashions still in style?</a:t>
            </a:r>
          </a:p>
          <a:p>
            <a:pPr marL="342900" marR="0" lvl="0" indent="-342900" algn="l" rtl="0">
              <a:spcBef>
                <a:spcPts val="560"/>
              </a:spcBef>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What does fashion tell us about a time period?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213" name="Shape 213"/>
          <p:cNvPicPr preferRelativeResize="0"/>
          <p:nvPr/>
        </p:nvPicPr>
        <p:blipFill rotWithShape="1">
          <a:blip r:embed="rId3">
            <a:alphaModFix/>
          </a:blip>
          <a:srcRect/>
          <a:stretch/>
        </p:blipFill>
        <p:spPr>
          <a:xfrm>
            <a:off x="5715000" y="228600"/>
            <a:ext cx="3028949" cy="4589317"/>
          </a:xfrm>
          <a:prstGeom prst="rect">
            <a:avLst/>
          </a:prstGeom>
          <a:noFill/>
          <a:ln>
            <a:noFill/>
          </a:ln>
        </p:spPr>
      </p:pic>
      <p:sp>
        <p:nvSpPr>
          <p:cNvPr id="214" name="Shape 214"/>
          <p:cNvSpPr/>
          <p:nvPr/>
        </p:nvSpPr>
        <p:spPr>
          <a:xfrm>
            <a:off x="2057400" y="609600"/>
            <a:ext cx="4572000" cy="323165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i="1">
                <a:solidFill>
                  <a:schemeClr val="dk1"/>
                </a:solidFill>
                <a:latin typeface="Calibri"/>
                <a:ea typeface="Calibri"/>
                <a:cs typeface="Calibri"/>
                <a:sym typeface="Calibri"/>
              </a:rPr>
              <a:t>The Flapper</a:t>
            </a:r>
          </a:p>
          <a:p>
            <a:pPr marL="0" marR="0" lvl="0" indent="0" algn="l" rtl="0">
              <a:spcBef>
                <a:spcPts val="0"/>
              </a:spcBef>
              <a:buSzPct val="25000"/>
              <a:buNone/>
            </a:pPr>
            <a:r>
              <a:rPr lang="en-US" sz="1800">
                <a:solidFill>
                  <a:schemeClr val="dk1"/>
                </a:solidFill>
                <a:latin typeface="Calibri"/>
                <a:ea typeface="Calibri"/>
                <a:cs typeface="Calibri"/>
                <a:sym typeface="Calibri"/>
              </a:rPr>
              <a:t>By Dorothy Parker</a:t>
            </a:r>
          </a:p>
          <a:p>
            <a:pPr marL="0" marR="0" lvl="0" indent="0" algn="l" rtl="0">
              <a:spcBef>
                <a:spcPts val="0"/>
              </a:spcBef>
              <a:buNone/>
            </a:pPr>
            <a:endParaRPr sz="1800">
              <a:solidFill>
                <a:schemeClr val="dk1"/>
              </a:solidFill>
              <a:latin typeface="Calibri"/>
              <a:ea typeface="Calibri"/>
              <a:cs typeface="Calibri"/>
              <a:sym typeface="Calibri"/>
            </a:endParaRPr>
          </a:p>
          <a:p>
            <a:pPr marL="0" marR="0" lvl="0" indent="0" algn="l" rtl="0">
              <a:spcBef>
                <a:spcPts val="0"/>
              </a:spcBef>
              <a:buSzPct val="25000"/>
              <a:buNone/>
            </a:pPr>
            <a:r>
              <a:rPr lang="en-US" sz="1800">
                <a:solidFill>
                  <a:schemeClr val="dk1"/>
                </a:solidFill>
                <a:latin typeface="Calibri"/>
                <a:ea typeface="Calibri"/>
                <a:cs typeface="Calibri"/>
                <a:sym typeface="Calibri"/>
              </a:rPr>
              <a:t>The Playful flapper here we see,</a:t>
            </a:r>
          </a:p>
          <a:p>
            <a:pPr marL="0" marR="0" lvl="0" indent="0" algn="l" rtl="0">
              <a:spcBef>
                <a:spcPts val="0"/>
              </a:spcBef>
              <a:buSzPct val="25000"/>
              <a:buNone/>
            </a:pPr>
            <a:r>
              <a:rPr lang="en-US" sz="1800">
                <a:solidFill>
                  <a:schemeClr val="dk1"/>
                </a:solidFill>
                <a:latin typeface="Calibri"/>
                <a:ea typeface="Calibri"/>
                <a:cs typeface="Calibri"/>
                <a:sym typeface="Calibri"/>
              </a:rPr>
              <a:t>The fairest of the fair.</a:t>
            </a:r>
          </a:p>
          <a:p>
            <a:pPr marL="0" marR="0" lvl="0" indent="0" algn="l" rtl="0">
              <a:spcBef>
                <a:spcPts val="0"/>
              </a:spcBef>
              <a:buSzPct val="25000"/>
              <a:buNone/>
            </a:pPr>
            <a:r>
              <a:rPr lang="en-US" sz="1800">
                <a:solidFill>
                  <a:schemeClr val="dk1"/>
                </a:solidFill>
                <a:latin typeface="Calibri"/>
                <a:ea typeface="Calibri"/>
                <a:cs typeface="Calibri"/>
                <a:sym typeface="Calibri"/>
              </a:rPr>
              <a:t>She’s not what Grandma used to be, —</a:t>
            </a:r>
          </a:p>
          <a:p>
            <a:pPr marL="0" marR="0" lvl="0" indent="0" algn="l" rtl="0">
              <a:spcBef>
                <a:spcPts val="0"/>
              </a:spcBef>
              <a:buSzPct val="25000"/>
              <a:buNone/>
            </a:pPr>
            <a:r>
              <a:rPr lang="en-US" sz="1800">
                <a:solidFill>
                  <a:schemeClr val="dk1"/>
                </a:solidFill>
                <a:latin typeface="Calibri"/>
                <a:ea typeface="Calibri"/>
                <a:cs typeface="Calibri"/>
                <a:sym typeface="Calibri"/>
              </a:rPr>
              <a:t>You might say, au contraire.</a:t>
            </a:r>
          </a:p>
          <a:p>
            <a:pPr marL="0" marR="0" lvl="0" indent="0" algn="l" rtl="0">
              <a:spcBef>
                <a:spcPts val="0"/>
              </a:spcBef>
              <a:buSzPct val="25000"/>
              <a:buNone/>
            </a:pPr>
            <a:r>
              <a:rPr lang="en-US" sz="1800">
                <a:solidFill>
                  <a:schemeClr val="dk1"/>
                </a:solidFill>
                <a:latin typeface="Calibri"/>
                <a:ea typeface="Calibri"/>
                <a:cs typeface="Calibri"/>
                <a:sym typeface="Calibri"/>
              </a:rPr>
              <a:t>Her girlish ways may make a stir,</a:t>
            </a:r>
          </a:p>
          <a:p>
            <a:pPr marL="0" marR="0" lvl="0" indent="0" algn="l" rtl="0">
              <a:spcBef>
                <a:spcPts val="0"/>
              </a:spcBef>
              <a:buSzPct val="25000"/>
              <a:buNone/>
            </a:pPr>
            <a:r>
              <a:rPr lang="en-US" sz="1800">
                <a:solidFill>
                  <a:schemeClr val="dk1"/>
                </a:solidFill>
                <a:latin typeface="Calibri"/>
                <a:ea typeface="Calibri"/>
                <a:cs typeface="Calibri"/>
                <a:sym typeface="Calibri"/>
              </a:rPr>
              <a:t>Her manners cause a scene,</a:t>
            </a:r>
          </a:p>
          <a:p>
            <a:pPr marL="0" marR="0" lvl="0" indent="0" algn="l" rtl="0">
              <a:spcBef>
                <a:spcPts val="0"/>
              </a:spcBef>
              <a:buSzPct val="25000"/>
              <a:buNone/>
            </a:pPr>
            <a:r>
              <a:rPr lang="en-US" sz="1800">
                <a:solidFill>
                  <a:schemeClr val="dk1"/>
                </a:solidFill>
                <a:latin typeface="Calibri"/>
                <a:ea typeface="Calibri"/>
                <a:cs typeface="Calibri"/>
                <a:sym typeface="Calibri"/>
              </a:rPr>
              <a:t>But there is no more harm in her</a:t>
            </a:r>
          </a:p>
          <a:p>
            <a:pPr marL="0" marR="0" lvl="0" indent="0" algn="l" rtl="0">
              <a:spcBef>
                <a:spcPts val="0"/>
              </a:spcBef>
              <a:buSzPct val="25000"/>
              <a:buNone/>
            </a:pPr>
            <a:r>
              <a:rPr lang="en-US" sz="1800">
                <a:solidFill>
                  <a:schemeClr val="dk1"/>
                </a:solidFill>
                <a:latin typeface="Calibri"/>
                <a:ea typeface="Calibri"/>
                <a:cs typeface="Calibri"/>
                <a:sym typeface="Calibri"/>
              </a:rPr>
              <a:t>Than in a submarine.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Shape 219" descr="http://xroads.virginia.edu/~ma04/hess/Fashion/timeline/hemlines.jpg"/>
          <p:cNvPicPr preferRelativeResize="0"/>
          <p:nvPr/>
        </p:nvPicPr>
        <p:blipFill rotWithShape="1">
          <a:blip r:embed="rId3">
            <a:alphaModFix/>
          </a:blip>
          <a:srcRect/>
          <a:stretch/>
        </p:blipFill>
        <p:spPr>
          <a:xfrm>
            <a:off x="63500" y="-136525"/>
            <a:ext cx="9080499" cy="660399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Shape 225" descr="http://xroads.virginia.edu/~ma04/hess/Fashion/timeline/kingtut.jpg"/>
          <p:cNvPicPr preferRelativeResize="0"/>
          <p:nvPr/>
        </p:nvPicPr>
        <p:blipFill rotWithShape="1">
          <a:blip r:embed="rId3">
            <a:alphaModFix/>
          </a:blip>
          <a:srcRect l="2517" t="14443" r="60559" b="16666"/>
          <a:stretch/>
        </p:blipFill>
        <p:spPr>
          <a:xfrm>
            <a:off x="0" y="-5918"/>
            <a:ext cx="3352799" cy="4724400"/>
          </a:xfrm>
          <a:prstGeom prst="rect">
            <a:avLst/>
          </a:prstGeom>
          <a:noFill/>
          <a:ln>
            <a:noFill/>
          </a:ln>
        </p:spPr>
      </p:pic>
      <p:pic>
        <p:nvPicPr>
          <p:cNvPr id="226" name="Shape 226"/>
          <p:cNvPicPr preferRelativeResize="0"/>
          <p:nvPr/>
        </p:nvPicPr>
        <p:blipFill rotWithShape="1">
          <a:blip r:embed="rId4">
            <a:alphaModFix/>
          </a:blip>
          <a:srcRect/>
          <a:stretch/>
        </p:blipFill>
        <p:spPr>
          <a:xfrm>
            <a:off x="5334000" y="76200"/>
            <a:ext cx="3571874" cy="5353050"/>
          </a:xfrm>
          <a:prstGeom prst="rect">
            <a:avLst/>
          </a:prstGeom>
          <a:noFill/>
          <a:ln>
            <a:noFill/>
          </a:ln>
        </p:spPr>
      </p:pic>
      <p:sp>
        <p:nvSpPr>
          <p:cNvPr id="227" name="Shape 227"/>
          <p:cNvSpPr/>
          <p:nvPr/>
        </p:nvSpPr>
        <p:spPr>
          <a:xfrm>
            <a:off x="5329966" y="5486400"/>
            <a:ext cx="3025188" cy="92332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5400" cap="none">
                <a:solidFill>
                  <a:srgbClr val="FFFFFF"/>
                </a:solidFill>
                <a:latin typeface="Algerian"/>
                <a:ea typeface="Algerian"/>
                <a:cs typeface="Algerian"/>
                <a:sym typeface="Algerian"/>
              </a:rPr>
              <a:t>Tut Tut!</a:t>
            </a:r>
          </a:p>
        </p:txBody>
      </p:sp>
      <p:pic>
        <p:nvPicPr>
          <p:cNvPr id="228" name="Shape 228"/>
          <p:cNvPicPr preferRelativeResize="0"/>
          <p:nvPr/>
        </p:nvPicPr>
        <p:blipFill rotWithShape="1">
          <a:blip r:embed="rId5">
            <a:alphaModFix/>
          </a:blip>
          <a:srcRect/>
          <a:stretch/>
        </p:blipFill>
        <p:spPr>
          <a:xfrm>
            <a:off x="20714" y="47625"/>
            <a:ext cx="4762499" cy="681037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233" name="Shape 233" descr="http://xroads.virginia.edu/~ma04/hess/Fashion/timeline/bob.jpg"/>
          <p:cNvPicPr preferRelativeResize="0"/>
          <p:nvPr/>
        </p:nvPicPr>
        <p:blipFill rotWithShape="1">
          <a:blip r:embed="rId3">
            <a:alphaModFix/>
          </a:blip>
          <a:srcRect/>
          <a:stretch/>
        </p:blipFill>
        <p:spPr>
          <a:xfrm>
            <a:off x="63500" y="-136525"/>
            <a:ext cx="9080499" cy="660399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pic>
        <p:nvPicPr>
          <p:cNvPr id="238" name="Shape 238" descr="http://xroads.virginia.edu/~ma04/hess/Fashion/timeline/1920hats.jpg"/>
          <p:cNvPicPr preferRelativeResize="0"/>
          <p:nvPr/>
        </p:nvPicPr>
        <p:blipFill rotWithShape="1">
          <a:blip r:embed="rId3">
            <a:alphaModFix/>
          </a:blip>
          <a:srcRect/>
          <a:stretch/>
        </p:blipFill>
        <p:spPr>
          <a:xfrm>
            <a:off x="0" y="838200"/>
            <a:ext cx="9144000" cy="5811982"/>
          </a:xfrm>
          <a:prstGeom prst="rect">
            <a:avLst/>
          </a:prstGeom>
          <a:noFill/>
          <a:ln>
            <a:noFill/>
          </a:ln>
        </p:spPr>
      </p:pic>
      <p:sp>
        <p:nvSpPr>
          <p:cNvPr id="239" name="Shape 239"/>
          <p:cNvSpPr/>
          <p:nvPr/>
        </p:nvSpPr>
        <p:spPr>
          <a:xfrm>
            <a:off x="2438400" y="0"/>
            <a:ext cx="3273460" cy="923329"/>
          </a:xfrm>
          <a:prstGeom prst="rect">
            <a:avLst/>
          </a:prstGeom>
          <a:solidFill>
            <a:schemeClr val="lt1"/>
          </a:solidFill>
          <a:ln w="40000" cap="flat" cmpd="sng">
            <a:solidFill>
              <a:schemeClr val="accent6"/>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en-US" sz="5400" b="0" cap="none">
                <a:solidFill>
                  <a:srgbClr val="E36C09"/>
                </a:solidFill>
                <a:latin typeface="Calibri"/>
                <a:ea typeface="Calibri"/>
                <a:cs typeface="Calibri"/>
                <a:sym typeface="Calibri"/>
              </a:rPr>
              <a:t>Hat Parade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nodeType="clickEffect">
                                  <p:stCondLst>
                                    <p:cond delay="0"/>
                                  </p:stCondLst>
                                  <p:childTnLst>
                                    <p:anim calcmode="lin" valueType="num">
                                      <p:cBhvr additive="base">
                                        <p:cTn id="6" dur="2500"/>
                                        <p:tgtEl>
                                          <p:spTgt spid="239"/>
                                        </p:tgtEl>
                                        <p:attrNameLst>
                                          <p:attrName>ppt_x</p:attrName>
                                        </p:attrNameLst>
                                      </p:cBhvr>
                                      <p:tavLst>
                                        <p:tav tm="0">
                                          <p:val>
                                            <p:strVal val="#ppt_x"/>
                                          </p:val>
                                        </p:tav>
                                        <p:tav tm="100000">
                                          <p:val>
                                            <p:strVal val="#ppt_x-1"/>
                                          </p:val>
                                        </p:tav>
                                      </p:tavLst>
                                    </p:anim>
                                    <p:set>
                                      <p:cBhvr>
                                        <p:cTn id="7" dur="1" fill="hold">
                                          <p:stCondLst>
                                            <p:cond delay="2500"/>
                                          </p:stCondLst>
                                        </p:cTn>
                                        <p:tgtEl>
                                          <p:spTgt spid="2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pic>
        <p:nvPicPr>
          <p:cNvPr id="244" name="Shape 244" descr="http://xroads.virginia.edu/~ma04/hess/Fashion/timeline/makeup.jpg"/>
          <p:cNvPicPr preferRelativeResize="0"/>
          <p:nvPr/>
        </p:nvPicPr>
        <p:blipFill rotWithShape="1">
          <a:blip r:embed="rId3">
            <a:alphaModFix/>
          </a:blip>
          <a:srcRect/>
          <a:stretch/>
        </p:blipFill>
        <p:spPr>
          <a:xfrm>
            <a:off x="63500" y="-136525"/>
            <a:ext cx="9080499" cy="660399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Shape 250"/>
          <p:cNvPicPr preferRelativeResize="0"/>
          <p:nvPr/>
        </p:nvPicPr>
        <p:blipFill rotWithShape="1">
          <a:blip r:embed="rId3">
            <a:alphaModFix/>
          </a:blip>
          <a:srcRect/>
          <a:stretch/>
        </p:blipFill>
        <p:spPr>
          <a:xfrm>
            <a:off x="228600" y="990600"/>
            <a:ext cx="4241912" cy="4392871"/>
          </a:xfrm>
          <a:prstGeom prst="rect">
            <a:avLst/>
          </a:prstGeom>
          <a:noFill/>
          <a:ln>
            <a:noFill/>
          </a:ln>
        </p:spPr>
      </p:pic>
      <p:pic>
        <p:nvPicPr>
          <p:cNvPr id="251" name="Shape 251"/>
          <p:cNvPicPr preferRelativeResize="0"/>
          <p:nvPr/>
        </p:nvPicPr>
        <p:blipFill rotWithShape="1">
          <a:blip r:embed="rId4">
            <a:alphaModFix/>
          </a:blip>
          <a:srcRect/>
          <a:stretch/>
        </p:blipFill>
        <p:spPr>
          <a:xfrm>
            <a:off x="6734545" y="152400"/>
            <a:ext cx="2371725" cy="5154870"/>
          </a:xfrm>
          <a:prstGeom prst="rect">
            <a:avLst/>
          </a:prstGeom>
          <a:noFill/>
          <a:ln>
            <a:noFill/>
          </a:ln>
        </p:spPr>
      </p:pic>
      <p:pic>
        <p:nvPicPr>
          <p:cNvPr id="252" name="Shape 252"/>
          <p:cNvPicPr preferRelativeResize="0"/>
          <p:nvPr/>
        </p:nvPicPr>
        <p:blipFill rotWithShape="1">
          <a:blip r:embed="rId5">
            <a:alphaModFix/>
          </a:blip>
          <a:srcRect/>
          <a:stretch/>
        </p:blipFill>
        <p:spPr>
          <a:xfrm>
            <a:off x="4648200" y="2248663"/>
            <a:ext cx="1752600" cy="4609336"/>
          </a:xfrm>
          <a:prstGeom prst="rect">
            <a:avLst/>
          </a:prstGeom>
          <a:noFill/>
          <a:ln>
            <a:noFill/>
          </a:ln>
        </p:spPr>
      </p:pic>
      <p:sp>
        <p:nvSpPr>
          <p:cNvPr id="253" name="Shape 253"/>
          <p:cNvSpPr/>
          <p:nvPr/>
        </p:nvSpPr>
        <p:spPr>
          <a:xfrm>
            <a:off x="2648058" y="82805"/>
            <a:ext cx="3644907" cy="92332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5400" b="1" cap="none">
                <a:solidFill>
                  <a:srgbClr val="262626"/>
                </a:solidFill>
                <a:latin typeface="Calibri"/>
                <a:ea typeface="Calibri"/>
                <a:cs typeface="Calibri"/>
                <a:sym typeface="Calibri"/>
              </a:rPr>
              <a:t>Men's Wear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pic>
        <p:nvPicPr>
          <p:cNvPr id="258" name="Shape 258"/>
          <p:cNvPicPr preferRelativeResize="0"/>
          <p:nvPr/>
        </p:nvPicPr>
        <p:blipFill rotWithShape="1">
          <a:blip r:embed="rId3">
            <a:alphaModFix/>
          </a:blip>
          <a:srcRect/>
          <a:stretch/>
        </p:blipFill>
        <p:spPr>
          <a:xfrm>
            <a:off x="1300162" y="1700211"/>
            <a:ext cx="6543675" cy="345757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p:nvPr/>
        </p:nvSpPr>
        <p:spPr>
          <a:xfrm rot="-1519002">
            <a:off x="-37554" y="3425229"/>
            <a:ext cx="9332840" cy="1323438"/>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8000" b="1">
                <a:solidFill>
                  <a:srgbClr val="E5B8B7"/>
                </a:solidFill>
                <a:latin typeface="Calibri"/>
                <a:ea typeface="Calibri"/>
                <a:cs typeface="Calibri"/>
                <a:sym typeface="Calibri"/>
              </a:rPr>
              <a:t>Fun </a:t>
            </a:r>
            <a:r>
              <a:rPr lang="en-US" sz="8000" b="1" u="sng">
                <a:solidFill>
                  <a:schemeClr val="hlink"/>
                </a:solidFill>
                <a:latin typeface="Calibri"/>
                <a:ea typeface="Calibri"/>
                <a:cs typeface="Calibri"/>
                <a:sym typeface="Calibri"/>
                <a:hlinkClick r:id="rId3"/>
              </a:rPr>
              <a:t>with</a:t>
            </a:r>
            <a:r>
              <a:rPr lang="en-US" sz="8000" b="1">
                <a:solidFill>
                  <a:srgbClr val="E5B8B7"/>
                </a:solidFill>
                <a:latin typeface="Calibri"/>
                <a:ea typeface="Calibri"/>
                <a:cs typeface="Calibri"/>
                <a:sym typeface="Calibri"/>
              </a:rPr>
              <a:t> Fashion!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263"/>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1000"/>
                                        <p:tgtEl>
                                          <p:spTgt spid="263"/>
                                        </p:tgtEl>
                                      </p:cBhvr>
                                    </p:animEffect>
                                    <p:set>
                                      <p:cBhvr>
                                        <p:cTn id="11" dur="1" fill="hold">
                                          <p:stCondLst>
                                            <p:cond delay="1000"/>
                                          </p:stCondLst>
                                        </p:cTn>
                                        <p:tgtEl>
                                          <p:spTgt spid="26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p:nvPr/>
        </p:nvSpPr>
        <p:spPr>
          <a:xfrm>
            <a:off x="533400" y="838200"/>
            <a:ext cx="7772400" cy="2862322"/>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6000">
                <a:solidFill>
                  <a:schemeClr val="dk1"/>
                </a:solidFill>
                <a:latin typeface="Arial"/>
                <a:ea typeface="Arial"/>
                <a:cs typeface="Arial"/>
                <a:sym typeface="Arial"/>
              </a:rPr>
              <a:t>Are any of the 1920s fashions still in style?</a:t>
            </a:r>
          </a:p>
        </p:txBody>
      </p:sp>
      <p:sp>
        <p:nvSpPr>
          <p:cNvPr id="270" name="Shape 270"/>
          <p:cNvSpPr/>
          <p:nvPr/>
        </p:nvSpPr>
        <p:spPr>
          <a:xfrm>
            <a:off x="2286000" y="751343"/>
            <a:ext cx="4572000" cy="369332"/>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pic>
        <p:nvPicPr>
          <p:cNvPr id="271" name="Shape 271"/>
          <p:cNvPicPr preferRelativeResize="0"/>
          <p:nvPr/>
        </p:nvPicPr>
        <p:blipFill rotWithShape="1">
          <a:blip r:embed="rId3">
            <a:alphaModFix/>
          </a:blip>
          <a:srcRect/>
          <a:stretch/>
        </p:blipFill>
        <p:spPr>
          <a:xfrm>
            <a:off x="762000" y="2971800"/>
            <a:ext cx="7237757" cy="311738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p:nvPr/>
        </p:nvSpPr>
        <p:spPr>
          <a:xfrm>
            <a:off x="-597404" y="1676400"/>
            <a:ext cx="10137840" cy="83099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800" b="0" i="0" u="none" strike="noStrike" cap="none">
                <a:solidFill>
                  <a:srgbClr val="632423"/>
                </a:solidFill>
                <a:latin typeface="Calibri"/>
                <a:ea typeface="Calibri"/>
                <a:cs typeface="Calibri"/>
                <a:sym typeface="Calibri"/>
              </a:rPr>
              <a:t>How did people dress before 1900?</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Shape 27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Your turn!</a:t>
            </a:r>
          </a:p>
        </p:txBody>
      </p:sp>
      <p:sp>
        <p:nvSpPr>
          <p:cNvPr id="277" name="Shape 277"/>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It’s time to create your own paper doll!</a:t>
            </a:r>
          </a:p>
          <a:p>
            <a:pPr marL="0" marR="0" lvl="0" indent="0" algn="l" rtl="0">
              <a:lnSpc>
                <a:spcPct val="90000"/>
              </a:lnSpc>
              <a:spcBef>
                <a:spcPts val="640"/>
              </a:spcBef>
              <a:spcAft>
                <a:spcPts val="0"/>
              </a:spcAft>
              <a:buClr>
                <a:schemeClr val="dk1"/>
              </a:buClr>
              <a:buSzPct val="25000"/>
              <a:buFont typeface="Arial"/>
              <a:buNone/>
            </a:pPr>
            <a:r>
              <a:rPr lang="en-US" sz="3200" b="0" i="0" u="none" strike="noStrike" cap="none">
                <a:solidFill>
                  <a:schemeClr val="dk1"/>
                </a:solidFill>
                <a:latin typeface="Calibri"/>
                <a:ea typeface="Calibri"/>
                <a:cs typeface="Calibri"/>
                <a:sym typeface="Calibri"/>
              </a:rPr>
              <a:t>1.  With a partner, trace a body.  Draw a face and decide on hair.</a:t>
            </a:r>
          </a:p>
          <a:p>
            <a:pPr marL="514350" marR="0" lvl="0" indent="-514350" algn="l" rtl="0">
              <a:lnSpc>
                <a:spcPct val="90000"/>
              </a:lnSpc>
              <a:spcBef>
                <a:spcPts val="640"/>
              </a:spcBef>
              <a:spcAft>
                <a:spcPts val="0"/>
              </a:spcAft>
              <a:buClr>
                <a:schemeClr val="dk1"/>
              </a:buClr>
              <a:buSzPct val="100000"/>
              <a:buFont typeface="Arial"/>
              <a:buAutoNum type="arabicPeriod" startAt="2"/>
            </a:pPr>
            <a:r>
              <a:rPr lang="en-US" sz="3200" b="0" i="0" u="none" strike="noStrike" cap="none">
                <a:solidFill>
                  <a:schemeClr val="dk1"/>
                </a:solidFill>
                <a:latin typeface="Calibri"/>
                <a:ea typeface="Calibri"/>
                <a:cs typeface="Calibri"/>
                <a:sym typeface="Calibri"/>
              </a:rPr>
              <a:t>Decide on an outfit.  Cut it out of paper and “dress” your paper doll.</a:t>
            </a:r>
          </a:p>
          <a:p>
            <a:pPr marL="514350" marR="0" lvl="0" indent="-514350" algn="l" rtl="0">
              <a:lnSpc>
                <a:spcPct val="90000"/>
              </a:lnSpc>
              <a:spcBef>
                <a:spcPts val="640"/>
              </a:spcBef>
              <a:spcAft>
                <a:spcPts val="0"/>
              </a:spcAft>
              <a:buClr>
                <a:schemeClr val="dk1"/>
              </a:buClr>
              <a:buSzPct val="100000"/>
              <a:buFont typeface="Arial"/>
              <a:buAutoNum type="arabicPeriod" startAt="2"/>
            </a:pPr>
            <a:r>
              <a:rPr lang="en-US" sz="3200" b="0" i="0" u="none" strike="noStrike" cap="none">
                <a:solidFill>
                  <a:schemeClr val="dk1"/>
                </a:solidFill>
                <a:latin typeface="Calibri"/>
                <a:ea typeface="Calibri"/>
                <a:cs typeface="Calibri"/>
                <a:sym typeface="Calibri"/>
              </a:rPr>
              <a:t>Choose accessories such as beads, feathers, and buttons to glamorize your doll.</a:t>
            </a:r>
          </a:p>
          <a:p>
            <a:pPr marL="514350" marR="0" lvl="0" indent="-514350" algn="l" rtl="0">
              <a:lnSpc>
                <a:spcPct val="90000"/>
              </a:lnSpc>
              <a:spcBef>
                <a:spcPts val="640"/>
              </a:spcBef>
              <a:buClr>
                <a:schemeClr val="dk1"/>
              </a:buClr>
              <a:buSzPct val="100000"/>
              <a:buFont typeface="Arial"/>
              <a:buAutoNum type="arabicPeriod" startAt="2"/>
            </a:pPr>
            <a:r>
              <a:rPr lang="en-US" sz="3200" b="0" i="0" u="none" strike="noStrike" cap="none">
                <a:solidFill>
                  <a:schemeClr val="dk1"/>
                </a:solidFill>
                <a:latin typeface="Calibri"/>
                <a:ea typeface="Calibri"/>
                <a:cs typeface="Calibri"/>
                <a:sym typeface="Calibri"/>
              </a:rPr>
              <a:t>Don’t forget the feet!  Make sure your outfit includes shoes!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p:nvPr/>
        </p:nvSpPr>
        <p:spPr>
          <a:xfrm>
            <a:off x="4343400" y="381000"/>
            <a:ext cx="4572000" cy="304698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0" i="0" u="none" strike="noStrike" cap="none">
                <a:solidFill>
                  <a:schemeClr val="dk1"/>
                </a:solidFill>
                <a:latin typeface="Book Antiqua"/>
                <a:ea typeface="Book Antiqua"/>
                <a:cs typeface="Book Antiqua"/>
                <a:sym typeface="Book Antiqua"/>
              </a:rPr>
              <a:t>Montezuma handed over an entire kingdom to Cortez because the conquistador wore a small black hat that Montezuma had dreamt about: the very hat Quetzalcoatl would be wearing when he came to reclaim the Aztec throne. </a:t>
            </a:r>
          </a:p>
        </p:txBody>
      </p:sp>
      <p:pic>
        <p:nvPicPr>
          <p:cNvPr id="107" name="Shape 107"/>
          <p:cNvPicPr preferRelativeResize="0"/>
          <p:nvPr/>
        </p:nvPicPr>
        <p:blipFill rotWithShape="1">
          <a:blip r:embed="rId3">
            <a:alphaModFix/>
          </a:blip>
          <a:srcRect/>
          <a:stretch/>
        </p:blipFill>
        <p:spPr>
          <a:xfrm>
            <a:off x="533400" y="838200"/>
            <a:ext cx="3690969" cy="4782214"/>
          </a:xfrm>
          <a:prstGeom prst="rect">
            <a:avLst/>
          </a:prstGeom>
          <a:noFill/>
          <a:ln>
            <a:noFill/>
          </a:ln>
        </p:spPr>
      </p:pic>
      <p:sp>
        <p:nvSpPr>
          <p:cNvPr id="108" name="Shape 108"/>
          <p:cNvSpPr/>
          <p:nvPr/>
        </p:nvSpPr>
        <p:spPr>
          <a:xfrm>
            <a:off x="4343400" y="3657600"/>
            <a:ext cx="4572000" cy="267765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a:solidFill>
                  <a:schemeClr val="dk1"/>
                </a:solidFill>
                <a:latin typeface="Arial"/>
                <a:ea typeface="Arial"/>
                <a:cs typeface="Arial"/>
                <a:sym typeface="Arial"/>
              </a:rPr>
              <a:t>The sixteenth-century meeting between Francis I and Henry VIII on the Field of the Cloth of Gold saw each ruler hoping to overwhelm the other through the sheer magnificence of his dress.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Shape 113"/>
          <p:cNvPicPr preferRelativeResize="0"/>
          <p:nvPr/>
        </p:nvPicPr>
        <p:blipFill rotWithShape="1">
          <a:blip r:embed="rId3">
            <a:alphaModFix/>
          </a:blip>
          <a:srcRect/>
          <a:stretch/>
        </p:blipFill>
        <p:spPr>
          <a:xfrm>
            <a:off x="3802466" y="3799764"/>
            <a:ext cx="5265332" cy="3013826"/>
          </a:xfrm>
          <a:prstGeom prst="rect">
            <a:avLst/>
          </a:prstGeom>
          <a:noFill/>
          <a:ln>
            <a:noFill/>
          </a:ln>
        </p:spPr>
      </p:pic>
      <p:sp>
        <p:nvSpPr>
          <p:cNvPr id="114" name="Shape 114"/>
          <p:cNvSpPr txBox="1">
            <a:spLocks noGrp="1"/>
          </p:cNvSpPr>
          <p:nvPr>
            <p:ph type="body" idx="2"/>
          </p:nvPr>
        </p:nvSpPr>
        <p:spPr>
          <a:xfrm>
            <a:off x="227795" y="169133"/>
            <a:ext cx="3285300" cy="51306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en-US" sz="2400" b="0" i="0" u="none" strike="noStrike" cap="none">
                <a:solidFill>
                  <a:schemeClr val="dk1"/>
                </a:solidFill>
                <a:latin typeface="Arial"/>
                <a:ea typeface="Arial"/>
                <a:cs typeface="Arial"/>
                <a:sym typeface="Arial"/>
              </a:rPr>
              <a:t>Fifteenth-century doorways were redesigned to accommodate toppling hats, the long-handled spoon was invented so people could eat over their ruffs, and the Victorian woman caged in crinoline redefined the century's sense of personal space (only three women wearing crinolines could possible stand in a room at the same time).</a:t>
            </a:r>
          </a:p>
        </p:txBody>
      </p:sp>
      <p:sp>
        <p:nvSpPr>
          <p:cNvPr id="115" name="Shape 115"/>
          <p:cNvSpPr txBox="1">
            <a:spLocks noGrp="1"/>
          </p:cNvSpPr>
          <p:nvPr>
            <p:ph type="body" idx="3"/>
          </p:nvPr>
        </p:nvSpPr>
        <p:spPr>
          <a:xfrm>
            <a:off x="4645025" y="1535112"/>
            <a:ext cx="4041774" cy="639762"/>
          </a:xfrm>
          <a:prstGeom prst="rect">
            <a:avLst/>
          </a:prstGeom>
          <a:noFill/>
          <a:ln>
            <a:noFill/>
          </a:ln>
        </p:spPr>
        <p:txBody>
          <a:bodyPr lIns="91425" tIns="45700" rIns="91425" bIns="45700" anchor="b" anchorCtr="0">
            <a:noAutofit/>
          </a:bodyPr>
          <a:lstStyle/>
          <a:p>
            <a:pPr marL="0" marR="0" lvl="0" indent="0" algn="l" rtl="0">
              <a:spcBef>
                <a:spcPts val="0"/>
              </a:spcBef>
              <a:buClr>
                <a:schemeClr val="dk1"/>
              </a:buClr>
              <a:buSzPct val="25000"/>
              <a:buFont typeface="Arial"/>
              <a:buNone/>
            </a:pPr>
            <a:endParaRPr sz="2400" b="1" i="0" u="none" strike="noStrike" cap="none">
              <a:solidFill>
                <a:schemeClr val="dk1"/>
              </a:solidFill>
              <a:latin typeface="Calibri"/>
              <a:ea typeface="Calibri"/>
              <a:cs typeface="Calibri"/>
              <a:sym typeface="Calibri"/>
            </a:endParaRPr>
          </a:p>
        </p:txBody>
      </p:sp>
      <p:sp>
        <p:nvSpPr>
          <p:cNvPr id="116" name="Shape 116"/>
          <p:cNvSpPr txBox="1">
            <a:spLocks noGrp="1"/>
          </p:cNvSpPr>
          <p:nvPr>
            <p:ph type="body" idx="4"/>
          </p:nvPr>
        </p:nvSpPr>
        <p:spPr>
          <a:xfrm>
            <a:off x="4645025" y="2174875"/>
            <a:ext cx="4041774" cy="3951287"/>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None/>
            </a:pPr>
            <a:endParaRPr sz="2400" b="0" i="0" u="none" strike="noStrike" cap="none">
              <a:solidFill>
                <a:schemeClr val="dk1"/>
              </a:solidFill>
              <a:latin typeface="Calibri"/>
              <a:ea typeface="Calibri"/>
              <a:cs typeface="Calibri"/>
              <a:sym typeface="Calibri"/>
            </a:endParaRPr>
          </a:p>
        </p:txBody>
      </p:sp>
      <p:pic>
        <p:nvPicPr>
          <p:cNvPr id="117" name="Shape 117"/>
          <p:cNvPicPr preferRelativeResize="0"/>
          <p:nvPr/>
        </p:nvPicPr>
        <p:blipFill rotWithShape="1">
          <a:blip r:embed="rId4">
            <a:alphaModFix/>
          </a:blip>
          <a:srcRect/>
          <a:stretch/>
        </p:blipFill>
        <p:spPr>
          <a:xfrm>
            <a:off x="3802466" y="1189792"/>
            <a:ext cx="1819274" cy="2505075"/>
          </a:xfrm>
          <a:prstGeom prst="rect">
            <a:avLst/>
          </a:prstGeom>
          <a:noFill/>
          <a:ln>
            <a:noFill/>
          </a:ln>
        </p:spPr>
      </p:pic>
      <p:pic>
        <p:nvPicPr>
          <p:cNvPr id="118" name="Shape 118"/>
          <p:cNvPicPr preferRelativeResize="0"/>
          <p:nvPr/>
        </p:nvPicPr>
        <p:blipFill rotWithShape="1">
          <a:blip r:embed="rId5">
            <a:alphaModFix/>
          </a:blip>
          <a:srcRect/>
          <a:stretch/>
        </p:blipFill>
        <p:spPr>
          <a:xfrm>
            <a:off x="7162800" y="1237416"/>
            <a:ext cx="1981199" cy="2518812"/>
          </a:xfrm>
          <a:prstGeom prst="rect">
            <a:avLst/>
          </a:prstGeom>
          <a:noFill/>
          <a:ln>
            <a:noFill/>
          </a:ln>
        </p:spPr>
      </p:pic>
      <p:pic>
        <p:nvPicPr>
          <p:cNvPr id="119" name="Shape 119"/>
          <p:cNvPicPr preferRelativeResize="0"/>
          <p:nvPr/>
        </p:nvPicPr>
        <p:blipFill rotWithShape="1">
          <a:blip r:embed="rId6">
            <a:alphaModFix/>
          </a:blip>
          <a:srcRect/>
          <a:stretch/>
        </p:blipFill>
        <p:spPr>
          <a:xfrm>
            <a:off x="5619521" y="1138266"/>
            <a:ext cx="1762124" cy="26003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Shape 124"/>
          <p:cNvPicPr preferRelativeResize="0"/>
          <p:nvPr/>
        </p:nvPicPr>
        <p:blipFill rotWithShape="1">
          <a:blip r:embed="rId3">
            <a:alphaModFix/>
          </a:blip>
          <a:srcRect/>
          <a:stretch/>
        </p:blipFill>
        <p:spPr>
          <a:xfrm>
            <a:off x="3946353" y="158740"/>
            <a:ext cx="5152482" cy="3416319"/>
          </a:xfrm>
          <a:prstGeom prst="rect">
            <a:avLst/>
          </a:prstGeom>
          <a:noFill/>
          <a:ln>
            <a:noFill/>
          </a:ln>
        </p:spPr>
      </p:pic>
      <p:sp>
        <p:nvSpPr>
          <p:cNvPr id="125" name="Shape 125"/>
          <p:cNvSpPr/>
          <p:nvPr/>
        </p:nvSpPr>
        <p:spPr>
          <a:xfrm>
            <a:off x="4304189" y="4267200"/>
            <a:ext cx="4876799" cy="193899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a:solidFill>
                  <a:schemeClr val="dk1"/>
                </a:solidFill>
                <a:latin typeface="Arial"/>
                <a:ea typeface="Arial"/>
                <a:cs typeface="Arial"/>
                <a:sym typeface="Arial"/>
              </a:rPr>
              <a:t>The production of fashion and textiles is directly related to the rise of guilds and towns in the Middle Ages and sweatshops in the twentieth century. </a:t>
            </a:r>
          </a:p>
        </p:txBody>
      </p:sp>
      <p:pic>
        <p:nvPicPr>
          <p:cNvPr id="126" name="Shape 126"/>
          <p:cNvPicPr preferRelativeResize="0"/>
          <p:nvPr/>
        </p:nvPicPr>
        <p:blipFill rotWithShape="1">
          <a:blip r:embed="rId4">
            <a:alphaModFix/>
          </a:blip>
          <a:srcRect/>
          <a:stretch/>
        </p:blipFill>
        <p:spPr>
          <a:xfrm>
            <a:off x="-151659" y="3429000"/>
            <a:ext cx="4419599" cy="3245643"/>
          </a:xfrm>
          <a:prstGeom prst="rect">
            <a:avLst/>
          </a:prstGeom>
          <a:noFill/>
          <a:ln>
            <a:noFill/>
          </a:ln>
        </p:spPr>
      </p:pic>
      <p:sp>
        <p:nvSpPr>
          <p:cNvPr id="127" name="Shape 127"/>
          <p:cNvSpPr/>
          <p:nvPr/>
        </p:nvSpPr>
        <p:spPr>
          <a:xfrm>
            <a:off x="0" y="626097"/>
            <a:ext cx="4572000" cy="224676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a:solidFill>
                  <a:schemeClr val="dk1"/>
                </a:solidFill>
                <a:latin typeface="Arial"/>
                <a:ea typeface="Arial"/>
                <a:cs typeface="Arial"/>
                <a:sym typeface="Arial"/>
              </a:rPr>
              <a:t>you could say that the British lost the war and the Colonies because the Red Coats stood out like a sore thumb.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p:nvPr/>
        </p:nvSpPr>
        <p:spPr>
          <a:xfrm>
            <a:off x="89246" y="128845"/>
            <a:ext cx="4572000" cy="310854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a:solidFill>
                  <a:schemeClr val="dk1"/>
                </a:solidFill>
                <a:latin typeface="Arial"/>
                <a:ea typeface="Arial"/>
                <a:cs typeface="Arial"/>
                <a:sym typeface="Arial"/>
              </a:rPr>
              <a:t>Fashion has never been merely a window dressing. Fashion affects its era as much as it is affected by the times--what people wear has impact on their customs, economics, politics, and physical environment. </a:t>
            </a:r>
          </a:p>
        </p:txBody>
      </p:sp>
      <p:pic>
        <p:nvPicPr>
          <p:cNvPr id="133" name="Shape 133"/>
          <p:cNvPicPr preferRelativeResize="0"/>
          <p:nvPr/>
        </p:nvPicPr>
        <p:blipFill rotWithShape="1">
          <a:blip r:embed="rId3">
            <a:alphaModFix/>
          </a:blip>
          <a:srcRect/>
          <a:stretch/>
        </p:blipFill>
        <p:spPr>
          <a:xfrm>
            <a:off x="4796160" y="-23674"/>
            <a:ext cx="4523844" cy="3380316"/>
          </a:xfrm>
          <a:prstGeom prst="rect">
            <a:avLst/>
          </a:prstGeom>
          <a:noFill/>
          <a:ln>
            <a:noFill/>
          </a:ln>
        </p:spPr>
      </p:pic>
      <p:pic>
        <p:nvPicPr>
          <p:cNvPr id="134" name="Shape 134"/>
          <p:cNvPicPr preferRelativeResize="0"/>
          <p:nvPr/>
        </p:nvPicPr>
        <p:blipFill rotWithShape="1">
          <a:blip r:embed="rId4">
            <a:alphaModFix/>
          </a:blip>
          <a:srcRect/>
          <a:stretch/>
        </p:blipFill>
        <p:spPr>
          <a:xfrm>
            <a:off x="-124060" y="3078407"/>
            <a:ext cx="4998600" cy="3570900"/>
          </a:xfrm>
          <a:prstGeom prst="rect">
            <a:avLst/>
          </a:prstGeom>
          <a:noFill/>
          <a:ln>
            <a:noFill/>
          </a:ln>
        </p:spPr>
      </p:pic>
      <p:sp>
        <p:nvSpPr>
          <p:cNvPr id="135" name="Shape 135"/>
          <p:cNvSpPr/>
          <p:nvPr/>
        </p:nvSpPr>
        <p:spPr>
          <a:xfrm>
            <a:off x="5153082" y="3657600"/>
            <a:ext cx="3809999" cy="267765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a:solidFill>
                  <a:schemeClr val="dk1"/>
                </a:solidFill>
                <a:latin typeface="Arial"/>
                <a:ea typeface="Arial"/>
                <a:cs typeface="Arial"/>
                <a:sym typeface="Arial"/>
              </a:rPr>
              <a:t>We look. We see. We hear volumes about customs, politics, ego, status, and even the local weather based upon what people are wearing.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p:nvPr/>
        </p:nvSpPr>
        <p:spPr>
          <a:xfrm>
            <a:off x="811012" y="457200"/>
            <a:ext cx="7505699" cy="600164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a:solidFill>
                  <a:srgbClr val="FF0000"/>
                </a:solidFill>
                <a:latin typeface="Arial"/>
                <a:ea typeface="Arial"/>
                <a:cs typeface="Arial"/>
                <a:sym typeface="Arial"/>
              </a:rPr>
              <a:t>Power and Empire</a:t>
            </a:r>
          </a:p>
          <a:p>
            <a:pPr marL="0" marR="0" lvl="0" indent="0" algn="l" rtl="0">
              <a:spcBef>
                <a:spcPts val="0"/>
              </a:spcBef>
              <a:buSzPct val="25000"/>
              <a:buNone/>
            </a:pPr>
            <a:r>
              <a:rPr lang="en-US" sz="3200">
                <a:solidFill>
                  <a:schemeClr val="dk1"/>
                </a:solidFill>
                <a:latin typeface="Arial"/>
                <a:ea typeface="Arial"/>
                <a:cs typeface="Arial"/>
                <a:sym typeface="Arial"/>
              </a:rPr>
              <a:t>•Richest nation </a:t>
            </a:r>
          </a:p>
          <a:p>
            <a:pPr marL="0" marR="0" lvl="0" indent="0" algn="l" rtl="0">
              <a:spcBef>
                <a:spcPts val="0"/>
              </a:spcBef>
              <a:buSzPct val="25000"/>
              <a:buNone/>
            </a:pPr>
            <a:r>
              <a:rPr lang="en-US" sz="3200">
                <a:solidFill>
                  <a:schemeClr val="dk1"/>
                </a:solidFill>
                <a:latin typeface="Arial"/>
                <a:ea typeface="Arial"/>
                <a:cs typeface="Arial"/>
                <a:sym typeface="Arial"/>
              </a:rPr>
              <a:t>(first industrialized nation)</a:t>
            </a:r>
          </a:p>
          <a:p>
            <a:pPr marL="0" marR="0" lvl="0" indent="0" algn="l" rtl="0">
              <a:spcBef>
                <a:spcPts val="0"/>
              </a:spcBef>
              <a:buSzPct val="25000"/>
              <a:buNone/>
            </a:pPr>
            <a:r>
              <a:rPr lang="en-US" sz="3200">
                <a:solidFill>
                  <a:schemeClr val="dk1"/>
                </a:solidFill>
                <a:latin typeface="Arial"/>
                <a:ea typeface="Arial"/>
                <a:cs typeface="Arial"/>
                <a:sym typeface="Arial"/>
              </a:rPr>
              <a:t> </a:t>
            </a:r>
          </a:p>
          <a:p>
            <a:pPr marL="0" marR="0" lvl="0" indent="0" algn="l" rtl="0">
              <a:spcBef>
                <a:spcPts val="0"/>
              </a:spcBef>
              <a:buSzPct val="25000"/>
              <a:buNone/>
            </a:pPr>
            <a:r>
              <a:rPr lang="en-US" sz="3200">
                <a:solidFill>
                  <a:schemeClr val="dk1"/>
                </a:solidFill>
                <a:latin typeface="Arial"/>
                <a:ea typeface="Arial"/>
                <a:cs typeface="Arial"/>
                <a:sym typeface="Arial"/>
              </a:rPr>
              <a:t>•Most powerful nation –unchallenged military supremacy –empire covers ¼ of earth’s surface </a:t>
            </a:r>
          </a:p>
          <a:p>
            <a:pPr marL="0" marR="0" lvl="0" indent="0" algn="l" rtl="0">
              <a:spcBef>
                <a:spcPts val="0"/>
              </a:spcBef>
              <a:buNone/>
            </a:pPr>
            <a:endParaRPr sz="3200">
              <a:solidFill>
                <a:schemeClr val="dk1"/>
              </a:solidFill>
              <a:latin typeface="Arial"/>
              <a:ea typeface="Arial"/>
              <a:cs typeface="Arial"/>
              <a:sym typeface="Arial"/>
            </a:endParaRPr>
          </a:p>
          <a:p>
            <a:pPr marL="0" marR="0" lvl="0" indent="0" algn="l" rtl="0">
              <a:spcBef>
                <a:spcPts val="0"/>
              </a:spcBef>
              <a:buSzPct val="25000"/>
              <a:buNone/>
            </a:pPr>
            <a:r>
              <a:rPr lang="en-US" sz="3200">
                <a:solidFill>
                  <a:schemeClr val="dk1"/>
                </a:solidFill>
                <a:latin typeface="Arial"/>
                <a:ea typeface="Arial"/>
                <a:cs typeface="Arial"/>
                <a:sym typeface="Arial"/>
              </a:rPr>
              <a:t>•18 major territories added including India, Canada, Australia, New Zealand, most of East Africa and the Caribbean</a:t>
            </a:r>
          </a:p>
        </p:txBody>
      </p:sp>
      <p:pic>
        <p:nvPicPr>
          <p:cNvPr id="141" name="Shape 141"/>
          <p:cNvPicPr preferRelativeResize="0"/>
          <p:nvPr/>
        </p:nvPicPr>
        <p:blipFill rotWithShape="1">
          <a:blip r:embed="rId3">
            <a:alphaModFix/>
          </a:blip>
          <a:srcRect/>
          <a:stretch/>
        </p:blipFill>
        <p:spPr>
          <a:xfrm>
            <a:off x="811012" y="457200"/>
            <a:ext cx="7762573" cy="590073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p:nvPr/>
        </p:nvSpPr>
        <p:spPr>
          <a:xfrm>
            <a:off x="203446" y="2286000"/>
            <a:ext cx="8915400" cy="2123657"/>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6600">
                <a:solidFill>
                  <a:srgbClr val="632423"/>
                </a:solidFill>
                <a:latin typeface="Arial"/>
                <a:ea typeface="Arial"/>
                <a:cs typeface="Arial"/>
                <a:sym typeface="Arial"/>
              </a:rPr>
              <a:t>What is the Victorian Era?</a:t>
            </a: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1318</TotalTime>
  <Words>1278</Words>
  <Application>Microsoft Office PowerPoint</Application>
  <PresentationFormat>On-screen Show (4:3)</PresentationFormat>
  <Paragraphs>97</Paragraphs>
  <Slides>30</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Book Antiqua</vt:lpstr>
      <vt:lpstr>Algerian</vt:lpstr>
      <vt:lpstr>Office Theme</vt:lpstr>
      <vt:lpstr>Fashion through the Ages</vt:lpstr>
      <vt:lpstr>Lesson Questions</vt:lpstr>
      <vt:lpstr>Slide 3</vt:lpstr>
      <vt:lpstr>Slide 4</vt:lpstr>
      <vt:lpstr>Slide 5</vt:lpstr>
      <vt:lpstr>Slide 6</vt:lpstr>
      <vt:lpstr>Slide 7</vt:lpstr>
      <vt:lpstr>Slide 8</vt:lpstr>
      <vt:lpstr>Slide 9</vt:lpstr>
      <vt:lpstr>Queen Victoria</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Your turn!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Fashion through the Ages</dc:title>
  <cp:lastModifiedBy>Jill Whiten</cp:lastModifiedBy>
  <cp:revision>122</cp:revision>
  <dcterms:modified xsi:type="dcterms:W3CDTF">2017-04-17T20:15:59Z</dcterms:modified>
</cp:coreProperties>
</file>