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6" r:id="rId2"/>
    <p:sldId id="257" r:id="rId3"/>
    <p:sldId id="258" r:id="rId4"/>
    <p:sldId id="259" r:id="rId5"/>
    <p:sldId id="260" r:id="rId6"/>
  </p:sldIdLst>
  <p:sldSz cx="10160000" cy="7620000"/>
  <p:notesSz cx="7620000" cy="10160000"/>
  <p:embeddedFontLst>
    <p:embeddedFont>
      <p:font typeface="Rock Salt" panose="020B0604020202020204" charset="0"/>
      <p:regular r:id="rId8"/>
    </p:embeddedFont>
    <p:embeddedFont>
      <p:font typeface="Ribeye" panose="020B0604020202020204" charset="0"/>
      <p:regular r:id="rId9"/>
    </p:embeddedFont>
    <p:embeddedFont>
      <p:font typeface="Century Gothic" panose="020B0502020202020204" pitchFamily="34" charset="0"/>
      <p:regular r:id="rId10"/>
      <p:bold r:id="rId11"/>
      <p:italic r:id="rId12"/>
      <p:boldItalic r:id="rId13"/>
    </p:embeddedFont>
    <p:embeddedFont>
      <p:font typeface="Covered By Your Grace" panose="020B0604020202020204" charset="0"/>
      <p:regular r:id="rId14"/>
    </p:embeddedFont>
    <p:embeddedFont>
      <p:font typeface="Georgia" panose="02040502050405020303"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6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 name="Shape 27"/>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 name="Shape 3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 name="Shape 51"/>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4800" b="0" i="0" u="none" strike="noStrike" cap="none">
                <a:solidFill>
                  <a:srgbClr val="000000"/>
                </a:solidFill>
                <a:latin typeface="Arial"/>
                <a:ea typeface="Arial"/>
                <a:cs typeface="Arial"/>
                <a:sym typeface="Arial"/>
              </a:defRPr>
            </a:lvl2pPr>
            <a:lvl3pPr lvl="2" indent="0" algn="ctr">
              <a:spcBef>
                <a:spcPts val="0"/>
              </a:spcBef>
              <a:buFont typeface="Arial"/>
              <a:buNone/>
              <a:defRPr sz="4800"/>
            </a:lvl3pPr>
            <a:lvl4pPr lvl="3" indent="0" algn="ctr">
              <a:spcBef>
                <a:spcPts val="0"/>
              </a:spcBef>
              <a:buFont typeface="Arial"/>
              <a:buNone/>
              <a:defRPr sz="4800"/>
            </a:lvl4pPr>
            <a:lvl5pPr lvl="4" indent="0" algn="ctr">
              <a:spcBef>
                <a:spcPts val="0"/>
              </a:spcBef>
              <a:buFont typeface="Arial"/>
              <a:buNone/>
              <a:defRPr sz="4800"/>
            </a:lvl5pPr>
            <a:lvl6pPr lvl="5" indent="0" algn="ctr">
              <a:spcBef>
                <a:spcPts val="0"/>
              </a:spcBef>
              <a:buFont typeface="Arial"/>
              <a:buNone/>
              <a:defRPr sz="4800"/>
            </a:lvl6pPr>
            <a:lvl7pPr lvl="6" indent="0" algn="ctr">
              <a:spcBef>
                <a:spcPts val="0"/>
              </a:spcBef>
              <a:buFont typeface="Arial"/>
              <a:buNone/>
              <a:defRPr sz="4800"/>
            </a:lvl7pPr>
            <a:lvl8pPr lvl="7" indent="0" algn="ctr">
              <a:spcBef>
                <a:spcPts val="0"/>
              </a:spcBef>
              <a:buFont typeface="Arial"/>
              <a:buNone/>
              <a:defRPr sz="4800"/>
            </a:lvl8pPr>
            <a:lvl9pPr lvl="8" indent="0" algn="ctr">
              <a:spcBef>
                <a:spcPts val="0"/>
              </a:spcBef>
              <a:buFont typeface="Arial"/>
              <a:buNone/>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Font typeface="Arial"/>
              <a:buNone/>
              <a:defRPr sz="4266"/>
            </a:lvl3pPr>
            <a:lvl4pPr lvl="3" indent="0">
              <a:spcBef>
                <a:spcPts val="0"/>
              </a:spcBef>
              <a:buFont typeface="Arial"/>
              <a:buNone/>
              <a:defRPr sz="4266"/>
            </a:lvl4pPr>
            <a:lvl5pPr lvl="4" indent="0">
              <a:spcBef>
                <a:spcPts val="0"/>
              </a:spcBef>
              <a:buFont typeface="Arial"/>
              <a:buNone/>
              <a:defRPr sz="4266"/>
            </a:lvl5pPr>
            <a:lvl6pPr lvl="5" indent="0">
              <a:spcBef>
                <a:spcPts val="0"/>
              </a:spcBef>
              <a:buFont typeface="Arial"/>
              <a:buNone/>
              <a:defRPr sz="4266"/>
            </a:lvl6pPr>
            <a:lvl7pPr lvl="6" indent="0">
              <a:spcBef>
                <a:spcPts val="0"/>
              </a:spcBef>
              <a:buFont typeface="Arial"/>
              <a:buNone/>
              <a:defRPr sz="4266"/>
            </a:lvl7pPr>
            <a:lvl8pPr lvl="7" indent="0">
              <a:spcBef>
                <a:spcPts val="0"/>
              </a:spcBef>
              <a:buFont typeface="Arial"/>
              <a:buNone/>
              <a:defRPr sz="4266"/>
            </a:lvl8pPr>
            <a:lvl9pPr lvl="8" indent="0">
              <a:spcBef>
                <a:spcPts val="0"/>
              </a:spcBef>
              <a:buFont typeface="Arial"/>
              <a:buNone/>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4266" b="0" i="0" u="none" strike="noStrike" cap="none">
                <a:solidFill>
                  <a:srgbClr val="000000"/>
                </a:solidFill>
                <a:latin typeface="Arial"/>
                <a:ea typeface="Arial"/>
                <a:cs typeface="Arial"/>
                <a:sym typeface="Arial"/>
              </a:defRPr>
            </a:lvl2pPr>
            <a:lvl3pPr lvl="2" indent="0">
              <a:spcBef>
                <a:spcPts val="0"/>
              </a:spcBef>
              <a:buFont typeface="Arial"/>
              <a:buNone/>
              <a:defRPr sz="4266"/>
            </a:lvl3pPr>
            <a:lvl4pPr lvl="3" indent="0">
              <a:spcBef>
                <a:spcPts val="0"/>
              </a:spcBef>
              <a:buFont typeface="Arial"/>
              <a:buNone/>
              <a:defRPr sz="4266"/>
            </a:lvl4pPr>
            <a:lvl5pPr lvl="4" indent="0">
              <a:spcBef>
                <a:spcPts val="0"/>
              </a:spcBef>
              <a:buFont typeface="Arial"/>
              <a:buNone/>
              <a:defRPr sz="4266"/>
            </a:lvl5pPr>
            <a:lvl6pPr lvl="5" indent="0">
              <a:spcBef>
                <a:spcPts val="0"/>
              </a:spcBef>
              <a:buFont typeface="Arial"/>
              <a:buNone/>
              <a:defRPr sz="4266"/>
            </a:lvl6pPr>
            <a:lvl7pPr lvl="6" indent="0">
              <a:spcBef>
                <a:spcPts val="0"/>
              </a:spcBef>
              <a:buFont typeface="Arial"/>
              <a:buNone/>
              <a:defRPr sz="4266"/>
            </a:lvl7pPr>
            <a:lvl8pPr lvl="7" indent="0">
              <a:spcBef>
                <a:spcPts val="0"/>
              </a:spcBef>
              <a:buFont typeface="Arial"/>
              <a:buNone/>
              <a:defRPr sz="4266"/>
            </a:lvl8pPr>
            <a:lvl9pPr lvl="8" indent="0">
              <a:spcBef>
                <a:spcPts val="0"/>
              </a:spcBef>
              <a:buFont typeface="Arial"/>
              <a:buNone/>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2666"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_ONLY">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3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19"/>
        <p:cNvGrpSpPr/>
        <p:nvPr/>
      </p:nvGrpSpPr>
      <p:grpSpPr>
        <a:xfrm>
          <a:off x="0" y="0"/>
          <a:ext cx="0" cy="0"/>
          <a:chOff x="0" y="0"/>
          <a:chExt cx="0" cy="0"/>
        </a:xfrm>
      </p:grpSpPr>
      <p:sp>
        <p:nvSpPr>
          <p:cNvPr id="20" name="Shape 20"/>
          <p:cNvSpPr/>
          <p:nvPr/>
        </p:nvSpPr>
        <p:spPr>
          <a:xfrm>
            <a:off x="0" y="0"/>
            <a:ext cx="10160100" cy="7620000"/>
          </a:xfrm>
          <a:prstGeom prst="rect">
            <a:avLst/>
          </a:prstGeom>
          <a:gradFill>
            <a:gsLst>
              <a:gs pos="0">
                <a:srgbClr val="7F7F7F"/>
              </a:gs>
              <a:gs pos="78000">
                <a:srgbClr val="3F3F3F"/>
              </a:gs>
              <a:gs pos="100000">
                <a:srgbClr val="262626"/>
              </a:gs>
            </a:gsLst>
            <a:lin ang="5400012" scaled="0"/>
          </a:gradFill>
          <a:ln>
            <a:noFill/>
          </a:ln>
        </p:spPr>
        <p:txBody>
          <a:bodyPr lIns="112875" tIns="56425" rIns="112875" bIns="56425" anchor="ctr" anchorCtr="0">
            <a:noAutofit/>
          </a:bodyPr>
          <a:lstStyle/>
          <a:p>
            <a:pPr lvl="0">
              <a:spcBef>
                <a:spcPts val="0"/>
              </a:spcBef>
              <a:buNone/>
            </a:pPr>
            <a:endParaRPr/>
          </a:p>
        </p:txBody>
      </p:sp>
      <p:sp>
        <p:nvSpPr>
          <p:cNvPr id="21" name="Shape 21"/>
          <p:cNvSpPr/>
          <p:nvPr/>
        </p:nvSpPr>
        <p:spPr>
          <a:xfrm rot="10800000">
            <a:off x="3624713" y="100"/>
            <a:ext cx="1455300" cy="1611900"/>
          </a:xfrm>
          <a:prstGeom prst="rtTriangle">
            <a:avLst/>
          </a:prstGeom>
          <a:solidFill>
            <a:srgbClr val="F50057"/>
          </a:solidFill>
          <a:ln>
            <a:noFill/>
          </a:ln>
        </p:spPr>
        <p:txBody>
          <a:bodyPr lIns="112875" tIns="112875" rIns="112875" bIns="112875" anchor="ctr" anchorCtr="0">
            <a:noAutofit/>
          </a:bodyPr>
          <a:lstStyle/>
          <a:p>
            <a:pPr lvl="0">
              <a:spcBef>
                <a:spcPts val="0"/>
              </a:spcBef>
              <a:buNone/>
            </a:pPr>
            <a:endParaRPr/>
          </a:p>
        </p:txBody>
      </p:sp>
      <p:sp>
        <p:nvSpPr>
          <p:cNvPr id="22" name="Shape 22"/>
          <p:cNvSpPr/>
          <p:nvPr/>
        </p:nvSpPr>
        <p:spPr>
          <a:xfrm rot="10800000" flipH="1">
            <a:off x="5080013" y="100"/>
            <a:ext cx="1455300" cy="1611900"/>
          </a:xfrm>
          <a:prstGeom prst="rtTriangle">
            <a:avLst/>
          </a:prstGeom>
          <a:solidFill>
            <a:srgbClr val="D4004B"/>
          </a:solidFill>
          <a:ln>
            <a:noFill/>
          </a:ln>
        </p:spPr>
        <p:txBody>
          <a:bodyPr lIns="112875" tIns="112875" rIns="112875" bIns="112875" anchor="ctr" anchorCtr="0">
            <a:noAutofit/>
          </a:bodyPr>
          <a:lstStyle/>
          <a:p>
            <a:pPr lvl="0">
              <a:spcBef>
                <a:spcPts val="0"/>
              </a:spcBef>
              <a:buNone/>
            </a:pPr>
            <a:endParaRPr/>
          </a:p>
        </p:txBody>
      </p:sp>
      <p:sp>
        <p:nvSpPr>
          <p:cNvPr id="23" name="Shape 23"/>
          <p:cNvSpPr txBox="1">
            <a:spLocks noGrp="1"/>
          </p:cNvSpPr>
          <p:nvPr>
            <p:ph type="ctrTitle"/>
          </p:nvPr>
        </p:nvSpPr>
        <p:spPr>
          <a:xfrm>
            <a:off x="1255666" y="2581759"/>
            <a:ext cx="7648800" cy="2456400"/>
          </a:xfrm>
          <a:prstGeom prst="rect">
            <a:avLst/>
          </a:prstGeom>
          <a:noFill/>
          <a:ln>
            <a:noFill/>
          </a:ln>
        </p:spPr>
        <p:txBody>
          <a:bodyPr lIns="112875" tIns="112875" rIns="112875" bIns="112875" anchor="t" anchorCtr="0"/>
          <a:lstStyle>
            <a:lvl1pPr lvl="0" algn="ctr">
              <a:lnSpc>
                <a:spcPct val="100000"/>
              </a:lnSpc>
              <a:spcBef>
                <a:spcPts val="0"/>
              </a:spcBef>
              <a:spcAft>
                <a:spcPts val="0"/>
              </a:spcAft>
              <a:buClr>
                <a:srgbClr val="FFFFFF"/>
              </a:buClr>
              <a:buSzPct val="100000"/>
              <a:buNone/>
              <a:defRPr sz="5200" b="1">
                <a:solidFill>
                  <a:srgbClr val="FFFFFF"/>
                </a:solidFill>
              </a:defRPr>
            </a:lvl1pPr>
            <a:lvl2pPr lvl="1" algn="ctr">
              <a:lnSpc>
                <a:spcPct val="100000"/>
              </a:lnSpc>
              <a:spcBef>
                <a:spcPts val="0"/>
              </a:spcBef>
              <a:spcAft>
                <a:spcPts val="0"/>
              </a:spcAft>
              <a:buClr>
                <a:srgbClr val="FFFFFF"/>
              </a:buClr>
              <a:buSzPct val="100000"/>
              <a:buNone/>
              <a:defRPr sz="5200" b="1">
                <a:solidFill>
                  <a:srgbClr val="FFFFFF"/>
                </a:solidFill>
              </a:defRPr>
            </a:lvl2pPr>
            <a:lvl3pPr lvl="2" algn="ctr">
              <a:lnSpc>
                <a:spcPct val="100000"/>
              </a:lnSpc>
              <a:spcBef>
                <a:spcPts val="0"/>
              </a:spcBef>
              <a:spcAft>
                <a:spcPts val="0"/>
              </a:spcAft>
              <a:buClr>
                <a:srgbClr val="FFFFFF"/>
              </a:buClr>
              <a:buSzPct val="100000"/>
              <a:buNone/>
              <a:defRPr sz="5200" b="1">
                <a:solidFill>
                  <a:srgbClr val="FFFFFF"/>
                </a:solidFill>
              </a:defRPr>
            </a:lvl3pPr>
            <a:lvl4pPr lvl="3" algn="ctr">
              <a:lnSpc>
                <a:spcPct val="100000"/>
              </a:lnSpc>
              <a:spcBef>
                <a:spcPts val="0"/>
              </a:spcBef>
              <a:spcAft>
                <a:spcPts val="0"/>
              </a:spcAft>
              <a:buClr>
                <a:srgbClr val="FFFFFF"/>
              </a:buClr>
              <a:buSzPct val="100000"/>
              <a:buNone/>
              <a:defRPr sz="5200" b="1">
                <a:solidFill>
                  <a:srgbClr val="FFFFFF"/>
                </a:solidFill>
              </a:defRPr>
            </a:lvl4pPr>
            <a:lvl5pPr lvl="4" algn="ctr">
              <a:lnSpc>
                <a:spcPct val="100000"/>
              </a:lnSpc>
              <a:spcBef>
                <a:spcPts val="0"/>
              </a:spcBef>
              <a:spcAft>
                <a:spcPts val="0"/>
              </a:spcAft>
              <a:buClr>
                <a:srgbClr val="FFFFFF"/>
              </a:buClr>
              <a:buSzPct val="100000"/>
              <a:buNone/>
              <a:defRPr sz="5200" b="1">
                <a:solidFill>
                  <a:srgbClr val="FFFFFF"/>
                </a:solidFill>
              </a:defRPr>
            </a:lvl5pPr>
            <a:lvl6pPr lvl="5" algn="ctr">
              <a:lnSpc>
                <a:spcPct val="100000"/>
              </a:lnSpc>
              <a:spcBef>
                <a:spcPts val="0"/>
              </a:spcBef>
              <a:spcAft>
                <a:spcPts val="0"/>
              </a:spcAft>
              <a:buClr>
                <a:srgbClr val="FFFFFF"/>
              </a:buClr>
              <a:buSzPct val="100000"/>
              <a:buNone/>
              <a:defRPr sz="5200" b="1">
                <a:solidFill>
                  <a:srgbClr val="FFFFFF"/>
                </a:solidFill>
              </a:defRPr>
            </a:lvl6pPr>
            <a:lvl7pPr lvl="6" algn="ctr">
              <a:lnSpc>
                <a:spcPct val="100000"/>
              </a:lnSpc>
              <a:spcBef>
                <a:spcPts val="0"/>
              </a:spcBef>
              <a:spcAft>
                <a:spcPts val="0"/>
              </a:spcAft>
              <a:buClr>
                <a:srgbClr val="FFFFFF"/>
              </a:buClr>
              <a:buSzPct val="100000"/>
              <a:buNone/>
              <a:defRPr sz="5200" b="1">
                <a:solidFill>
                  <a:srgbClr val="FFFFFF"/>
                </a:solidFill>
              </a:defRPr>
            </a:lvl7pPr>
            <a:lvl8pPr lvl="7" algn="ctr">
              <a:lnSpc>
                <a:spcPct val="100000"/>
              </a:lnSpc>
              <a:spcBef>
                <a:spcPts val="0"/>
              </a:spcBef>
              <a:spcAft>
                <a:spcPts val="0"/>
              </a:spcAft>
              <a:buClr>
                <a:srgbClr val="FFFFFF"/>
              </a:buClr>
              <a:buSzPct val="100000"/>
              <a:buNone/>
              <a:defRPr sz="5200" b="1">
                <a:solidFill>
                  <a:srgbClr val="FFFFFF"/>
                </a:solidFill>
              </a:defRPr>
            </a:lvl8pPr>
            <a:lvl9pPr lvl="8" algn="ctr">
              <a:lnSpc>
                <a:spcPct val="100000"/>
              </a:lnSpc>
              <a:spcBef>
                <a:spcPts val="0"/>
              </a:spcBef>
              <a:spcAft>
                <a:spcPts val="0"/>
              </a:spcAft>
              <a:buClr>
                <a:srgbClr val="FFFFFF"/>
              </a:buClr>
              <a:buSzPct val="100000"/>
              <a:buNone/>
              <a:defRPr sz="5200" b="1">
                <a:solidFill>
                  <a:srgbClr val="FFFFFF"/>
                </a:solidFill>
              </a:defRPr>
            </a:lvl9pPr>
          </a:lstStyle>
          <a:p>
            <a:endParaRPr/>
          </a:p>
        </p:txBody>
      </p:sp>
      <p:sp>
        <p:nvSpPr>
          <p:cNvPr id="24" name="Shape 24"/>
          <p:cNvSpPr txBox="1">
            <a:spLocks noGrp="1"/>
          </p:cNvSpPr>
          <p:nvPr>
            <p:ph type="sldNum" idx="12"/>
          </p:nvPr>
        </p:nvSpPr>
        <p:spPr>
          <a:xfrm>
            <a:off x="9413842" y="6908469"/>
            <a:ext cx="609600" cy="583200"/>
          </a:xfrm>
          <a:prstGeom prst="rect">
            <a:avLst/>
          </a:prstGeom>
          <a:noFill/>
          <a:ln>
            <a:noFill/>
          </a:ln>
        </p:spPr>
        <p:txBody>
          <a:bodyPr lIns="112875" tIns="112875" rIns="112875" bIns="112875" anchor="ctr" anchorCtr="0">
            <a:noAutofit/>
          </a:bodyPr>
          <a:lstStyle/>
          <a:p>
            <a:pPr lvl="0" algn="r">
              <a:lnSpc>
                <a:spcPct val="100000"/>
              </a:lnSpc>
              <a:spcBef>
                <a:spcPts val="0"/>
              </a:spcBef>
              <a:spcAft>
                <a:spcPts val="0"/>
              </a:spcAft>
              <a:buNone/>
            </a:pPr>
            <a:fld id="{00000000-1234-1234-1234-123412341234}" type="slidenum">
              <a:rPr lang="en-US" sz="1200">
                <a:solidFill>
                  <a:srgbClr val="FFFFFF"/>
                </a:solidFill>
              </a:rPr>
              <a:t>‹#›</a:t>
            </a:fld>
            <a:endParaRPr lang="en-US" sz="12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timeforkids.com/news/debate/54298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www.dogonews.com/2017/1/24/china-prepares-to-welcome-the-year-of-the-fire-rooster" TargetMode="External"/><Relationship Id="rId5" Type="http://schemas.openxmlformats.org/officeDocument/2006/relationships/hyperlink" Target="http://www.teachertube.com/video/china-and-chinese-new-year-121791" TargetMode="External"/><Relationship Id="rId4" Type="http://schemas.openxmlformats.org/officeDocument/2006/relationships/hyperlink" Target="http://kids.nationalgeographic.com/explore/chinese-horoscop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
        <p:cNvGrpSpPr/>
        <p:nvPr/>
      </p:nvGrpSpPr>
      <p:grpSpPr>
        <a:xfrm>
          <a:off x="0" y="0"/>
          <a:ext cx="0" cy="0"/>
          <a:chOff x="0" y="0"/>
          <a:chExt cx="0" cy="0"/>
        </a:xfrm>
      </p:grpSpPr>
      <p:sp>
        <p:nvSpPr>
          <p:cNvPr id="29" name="Shape 29"/>
          <p:cNvSpPr txBox="1"/>
          <p:nvPr/>
        </p:nvSpPr>
        <p:spPr>
          <a:xfrm>
            <a:off x="614250" y="435775"/>
            <a:ext cx="9388024" cy="7105175"/>
          </a:xfrm>
          <a:prstGeom prst="rect">
            <a:avLst/>
          </a:prstGeom>
          <a:noFill/>
          <a:ln>
            <a:noFill/>
          </a:ln>
        </p:spPr>
        <p:txBody>
          <a:bodyPr lIns="38100" tIns="38100" rIns="38100" bIns="38100"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4400" b="1" i="0" u="none" strike="noStrike" cap="none">
                <a:solidFill>
                  <a:srgbClr val="000000"/>
                </a:solidFill>
                <a:latin typeface="Arial"/>
                <a:ea typeface="Arial"/>
                <a:cs typeface="Arial"/>
                <a:sym typeface="Arial"/>
              </a:rPr>
              <a:t>Week ofJanuary </a:t>
            </a:r>
            <a:r>
              <a:rPr lang="en-US" sz="4400" b="1"/>
              <a:t>30</a:t>
            </a:r>
            <a:r>
              <a:rPr lang="en-US" sz="4400" b="1" i="0" u="none" strike="noStrike" cap="none">
                <a:solidFill>
                  <a:srgbClr val="000000"/>
                </a:solidFill>
                <a:latin typeface="Arial"/>
                <a:ea typeface="Arial"/>
                <a:cs typeface="Arial"/>
                <a:sym typeface="Arial"/>
              </a:rPr>
              <a:t>, 2017  </a:t>
            </a:r>
          </a:p>
          <a:p>
            <a:pPr marL="0" marR="0" lvl="0" indent="0" algn="l" rtl="0">
              <a:lnSpc>
                <a:spcPct val="115000"/>
              </a:lnSpc>
              <a:spcBef>
                <a:spcPts val="0"/>
              </a:spcBef>
              <a:spcAft>
                <a:spcPts val="0"/>
              </a:spcAft>
              <a:buClr>
                <a:srgbClr val="000000"/>
              </a:buClr>
              <a:buSzPct val="25000"/>
              <a:buFont typeface="Arial"/>
              <a:buNone/>
            </a:pPr>
            <a:r>
              <a:rPr lang="en-US" sz="4400" b="1" i="0" u="none" strike="noStrike" cap="none">
                <a:solidFill>
                  <a:srgbClr val="000000"/>
                </a:solidFill>
                <a:latin typeface="Arial"/>
                <a:ea typeface="Arial"/>
                <a:cs typeface="Arial"/>
                <a:sym typeface="Arial"/>
              </a:rPr>
              <a:t>Current Events</a:t>
            </a:r>
          </a:p>
          <a:p>
            <a:pPr marL="0" marR="0" lvl="0" indent="0" algn="l" rtl="0">
              <a:lnSpc>
                <a:spcPct val="115000"/>
              </a:lnSpc>
              <a:spcBef>
                <a:spcPts val="0"/>
              </a:spcBef>
              <a:spcAft>
                <a:spcPts val="0"/>
              </a:spcAft>
              <a:buClr>
                <a:srgbClr val="000000"/>
              </a:buClr>
              <a:buFont typeface="Arial"/>
              <a:buNone/>
            </a:pPr>
            <a:endParaRPr sz="4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 </a:t>
            </a:r>
          </a:p>
        </p:txBody>
      </p:sp>
      <p:sp>
        <p:nvSpPr>
          <p:cNvPr id="30" name="Shape 30"/>
          <p:cNvSpPr txBox="1"/>
          <p:nvPr/>
        </p:nvSpPr>
        <p:spPr>
          <a:xfrm>
            <a:off x="37000" y="2855925"/>
            <a:ext cx="10086000" cy="4416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Ribeye"/>
              <a:buNone/>
            </a:pPr>
            <a:r>
              <a:rPr lang="en-US" sz="4400" b="1">
                <a:latin typeface="Ribeye"/>
                <a:ea typeface="Ribeye"/>
                <a:cs typeface="Ribeye"/>
                <a:sym typeface="Ribeye"/>
              </a:rPr>
              <a:t>On this day in history:</a:t>
            </a:r>
          </a:p>
          <a:p>
            <a:pPr marL="0" marR="0" lvl="0" indent="0" algn="l" rtl="0">
              <a:lnSpc>
                <a:spcPct val="100000"/>
              </a:lnSpc>
              <a:spcBef>
                <a:spcPts val="0"/>
              </a:spcBef>
              <a:spcAft>
                <a:spcPts val="0"/>
              </a:spcAft>
              <a:buClr>
                <a:srgbClr val="000000"/>
              </a:buClr>
              <a:buSzPct val="25000"/>
              <a:buFont typeface="Ribeye"/>
              <a:buNone/>
            </a:pPr>
            <a:r>
              <a:rPr lang="en-US" sz="3000" b="1">
                <a:latin typeface="Ribeye"/>
                <a:ea typeface="Ribeye"/>
                <a:cs typeface="Ribeye"/>
                <a:sym typeface="Ribeye"/>
              </a:rPr>
              <a:t>January 30, 1920</a:t>
            </a:r>
            <a:r>
              <a:rPr lang="en-US" sz="4400" b="1">
                <a:latin typeface="Ribeye"/>
                <a:ea typeface="Ribeye"/>
                <a:cs typeface="Ribeye"/>
                <a:sym typeface="Ribeye"/>
              </a:rPr>
              <a:t>-</a:t>
            </a:r>
            <a:r>
              <a:rPr lang="en-US" sz="2700" b="1">
                <a:solidFill>
                  <a:srgbClr val="333333"/>
                </a:solidFill>
                <a:latin typeface="Ribeye"/>
                <a:ea typeface="Ribeye"/>
                <a:cs typeface="Ribeye"/>
                <a:sym typeface="Ribeye"/>
              </a:rPr>
              <a:t>Japan’s Mazda founded</a:t>
            </a:r>
          </a:p>
          <a:p>
            <a:pPr marL="0" marR="0" lvl="0" indent="0" algn="l" rtl="0">
              <a:lnSpc>
                <a:spcPct val="100000"/>
              </a:lnSpc>
              <a:spcBef>
                <a:spcPts val="0"/>
              </a:spcBef>
              <a:spcAft>
                <a:spcPts val="0"/>
              </a:spcAft>
              <a:buClr>
                <a:srgbClr val="000000"/>
              </a:buClr>
              <a:buSzPct val="25000"/>
              <a:buFont typeface="Ribeye"/>
              <a:buNone/>
            </a:pPr>
            <a:r>
              <a:rPr lang="en-US" sz="3000" b="1">
                <a:latin typeface="Ribeye"/>
                <a:ea typeface="Ribeye"/>
                <a:cs typeface="Ribeye"/>
                <a:sym typeface="Ribeye"/>
              </a:rPr>
              <a:t>January 31, 1851-Condensed milk invented</a:t>
            </a:r>
          </a:p>
          <a:p>
            <a:pPr marL="0" marR="0" lvl="0" indent="0" algn="l" rtl="0">
              <a:lnSpc>
                <a:spcPct val="100000"/>
              </a:lnSpc>
              <a:spcBef>
                <a:spcPts val="0"/>
              </a:spcBef>
              <a:spcAft>
                <a:spcPts val="0"/>
              </a:spcAft>
              <a:buClr>
                <a:srgbClr val="000000"/>
              </a:buClr>
              <a:buSzPct val="25000"/>
              <a:buFont typeface="Ribeye"/>
              <a:buNone/>
            </a:pPr>
            <a:r>
              <a:rPr lang="en-US" sz="3000" b="1">
                <a:latin typeface="Ribeye"/>
                <a:ea typeface="Ribeye"/>
                <a:cs typeface="Ribeye"/>
                <a:sym typeface="Ribeye"/>
              </a:rPr>
              <a:t>February 1, 1884-</a:t>
            </a:r>
            <a:r>
              <a:rPr lang="en-US" sz="2700" b="1">
                <a:solidFill>
                  <a:srgbClr val="333333"/>
                </a:solidFill>
                <a:latin typeface="Ribeye"/>
                <a:ea typeface="Ribeye"/>
                <a:cs typeface="Ribeye"/>
                <a:sym typeface="Ribeye"/>
              </a:rPr>
              <a:t>Oxford Dictionary debuted</a:t>
            </a:r>
          </a:p>
          <a:p>
            <a:pPr marL="0" marR="0" lvl="0" indent="0" algn="l" rtl="0">
              <a:lnSpc>
                <a:spcPct val="100000"/>
              </a:lnSpc>
              <a:spcBef>
                <a:spcPts val="0"/>
              </a:spcBef>
              <a:spcAft>
                <a:spcPts val="0"/>
              </a:spcAft>
              <a:buClr>
                <a:srgbClr val="000000"/>
              </a:buClr>
              <a:buSzPct val="25000"/>
              <a:buFont typeface="Ribeye"/>
              <a:buNone/>
            </a:pPr>
            <a:r>
              <a:rPr lang="en-US" sz="3000" b="1">
                <a:latin typeface="Ribeye"/>
                <a:ea typeface="Ribeye"/>
                <a:cs typeface="Ribeye"/>
                <a:sym typeface="Ribeye"/>
              </a:rPr>
              <a:t>February 2,1887-Groundhog Day begun </a:t>
            </a:r>
          </a:p>
          <a:p>
            <a:pPr marL="0" marR="0" lvl="0" indent="0" algn="l" rtl="0">
              <a:lnSpc>
                <a:spcPct val="100000"/>
              </a:lnSpc>
              <a:spcBef>
                <a:spcPts val="0"/>
              </a:spcBef>
              <a:spcAft>
                <a:spcPts val="0"/>
              </a:spcAft>
              <a:buClr>
                <a:srgbClr val="000000"/>
              </a:buClr>
              <a:buSzPct val="25000"/>
              <a:buFont typeface="Ribeye"/>
              <a:buNone/>
            </a:pPr>
            <a:r>
              <a:rPr lang="en-US" sz="3000" b="1">
                <a:latin typeface="Ribeye"/>
                <a:ea typeface="Ribeye"/>
                <a:cs typeface="Ribeye"/>
                <a:sym typeface="Ribeye"/>
              </a:rPr>
              <a:t>February 3, 1876-Albert Spalding started sporting goods company</a:t>
            </a:r>
          </a:p>
          <a:p>
            <a:pPr marL="0" marR="0" lvl="0" indent="0" algn="l" rtl="0">
              <a:lnSpc>
                <a:spcPct val="100000"/>
              </a:lnSpc>
              <a:spcBef>
                <a:spcPts val="0"/>
              </a:spcBef>
              <a:spcAft>
                <a:spcPts val="0"/>
              </a:spcAft>
              <a:buClr>
                <a:srgbClr val="000000"/>
              </a:buClr>
              <a:buSzPct val="25000"/>
              <a:buFont typeface="Ribeye"/>
              <a:buNone/>
            </a:pPr>
            <a:r>
              <a:rPr lang="en-US" sz="3000" b="1">
                <a:solidFill>
                  <a:srgbClr val="0000FF"/>
                </a:solidFill>
                <a:latin typeface="Ribeye"/>
                <a:ea typeface="Ribeye"/>
                <a:cs typeface="Ribeye"/>
                <a:sym typeface="Ribeye"/>
              </a:rPr>
              <a:t>*Founded, invented, started, debuted, begun… What does these words have in common?</a:t>
            </a:r>
          </a:p>
          <a:p>
            <a:pPr marL="0" marR="0" lvl="0" indent="0" algn="l" rtl="0">
              <a:lnSpc>
                <a:spcPct val="100000"/>
              </a:lnSpc>
              <a:spcBef>
                <a:spcPts val="0"/>
              </a:spcBef>
              <a:spcAft>
                <a:spcPts val="0"/>
              </a:spcAft>
              <a:buClr>
                <a:srgbClr val="000000"/>
              </a:buClr>
              <a:buFont typeface="Ribeye"/>
              <a:buNone/>
            </a:pPr>
            <a:endParaRPr sz="3000" b="1">
              <a:latin typeface="Ribeye"/>
              <a:ea typeface="Ribeye"/>
              <a:cs typeface="Ribeye"/>
              <a:sym typeface="Ribeye"/>
            </a:endParaRPr>
          </a:p>
          <a:p>
            <a:pPr marL="0" marR="0" lvl="0" indent="0" algn="l" rtl="0">
              <a:lnSpc>
                <a:spcPct val="100000"/>
              </a:lnSpc>
              <a:spcBef>
                <a:spcPts val="0"/>
              </a:spcBef>
              <a:spcAft>
                <a:spcPts val="0"/>
              </a:spcAft>
              <a:buClr>
                <a:srgbClr val="000000"/>
              </a:buClr>
              <a:buFont typeface="Ribeye"/>
              <a:buNone/>
            </a:pPr>
            <a:endParaRPr sz="3000" b="1">
              <a:latin typeface="Ribeye"/>
              <a:ea typeface="Ribeye"/>
              <a:cs typeface="Ribeye"/>
              <a:sym typeface="Ribeye"/>
            </a:endParaRPr>
          </a:p>
          <a:p>
            <a:pPr marL="0" marR="0" lvl="0" indent="0" algn="l" rtl="0">
              <a:lnSpc>
                <a:spcPct val="100000"/>
              </a:lnSpc>
              <a:spcBef>
                <a:spcPts val="0"/>
              </a:spcBef>
              <a:spcAft>
                <a:spcPts val="0"/>
              </a:spcAft>
              <a:buClr>
                <a:srgbClr val="000000"/>
              </a:buClr>
              <a:buSzPct val="25000"/>
              <a:buFont typeface="Ribeye"/>
              <a:buNone/>
            </a:pPr>
            <a:r>
              <a:rPr lang="en-US" sz="4400" b="1" i="0" u="none" strike="noStrike" cap="none">
                <a:solidFill>
                  <a:srgbClr val="000000"/>
                </a:solidFill>
                <a:latin typeface="Ribeye"/>
                <a:ea typeface="Ribeye"/>
                <a:cs typeface="Ribeye"/>
                <a:sym typeface="Ribeye"/>
              </a:rPr>
              <a:t> </a:t>
            </a:r>
          </a:p>
        </p:txBody>
      </p:sp>
      <p:pic>
        <p:nvPicPr>
          <p:cNvPr id="31" name="Shape 31" descr="C:\Temp\Temporary Internet Files\Content.IE5\OUPM66X8\8712970972_1e1886aa50_z[1].jpg"/>
          <p:cNvPicPr preferRelativeResize="0"/>
          <p:nvPr/>
        </p:nvPicPr>
        <p:blipFill rotWithShape="1">
          <a:blip r:embed="rId4">
            <a:alphaModFix/>
          </a:blip>
          <a:srcRect/>
          <a:stretch/>
        </p:blipFill>
        <p:spPr>
          <a:xfrm>
            <a:off x="7670800" y="178360"/>
            <a:ext cx="2319928" cy="2822726"/>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p:nvPr/>
        </p:nvSpPr>
        <p:spPr>
          <a:xfrm>
            <a:off x="302325" y="2737050"/>
            <a:ext cx="9478500" cy="3711300"/>
          </a:xfrm>
          <a:prstGeom prst="rect">
            <a:avLst/>
          </a:prstGeom>
          <a:noFill/>
          <a:ln>
            <a:noFill/>
          </a:ln>
        </p:spPr>
        <p:txBody>
          <a:bodyPr lIns="38100" tIns="38100" rIns="38100" bIns="38100" anchor="t" anchorCtr="0">
            <a:noAutofit/>
          </a:bodyPr>
          <a:lstStyle/>
          <a:p>
            <a:pPr marL="0" marR="0" lvl="0" indent="0" algn="l" rtl="0">
              <a:lnSpc>
                <a:spcPct val="166666"/>
              </a:lnSpc>
              <a:spcBef>
                <a:spcPts val="0"/>
              </a:spcBef>
              <a:spcAft>
                <a:spcPts val="0"/>
              </a:spcAft>
              <a:buClr>
                <a:schemeClr val="dk1"/>
              </a:buClr>
              <a:buSzPct val="25000"/>
              <a:buFont typeface="Arial"/>
              <a:buNone/>
            </a:pPr>
            <a:r>
              <a:rPr lang="en-US" sz="1800">
                <a:solidFill>
                  <a:srgbClr val="333333"/>
                </a:solidFill>
              </a:rPr>
              <a:t> Edging out 23 other countries, a team of American chefs won the Bocuse d’Or culinary competition last week.  This competition, somewhat like the Olympics for professional chefs, occurs every two years.  The United States team took home the gold medal for the first time in the 30 years the contest has been in existence.  The team had five-and-a-half hours to create a meat dish and a vegan meal.  They made their version of chicken and crawfish, which included morel mushroom sausage, a wine glaze, and lobster sauce. The vegan dish consisted of asparagus with cremini mushrooms and potatoes. It also included a green-almond custard and a Bordelaise sauce. </a:t>
            </a:r>
          </a:p>
          <a:p>
            <a:pPr marL="0" marR="0" lvl="0" indent="0" algn="l" rtl="0">
              <a:lnSpc>
                <a:spcPct val="166666"/>
              </a:lnSpc>
              <a:spcBef>
                <a:spcPts val="1100"/>
              </a:spcBef>
              <a:spcAft>
                <a:spcPts val="0"/>
              </a:spcAft>
              <a:buClr>
                <a:schemeClr val="dk1"/>
              </a:buClr>
              <a:buFont typeface="Arial"/>
              <a:buNone/>
            </a:pPr>
            <a:endParaRPr/>
          </a:p>
          <a:p>
            <a:pPr marL="0" marR="0" lvl="0" indent="0" algn="l" rtl="0">
              <a:lnSpc>
                <a:spcPct val="166666"/>
              </a:lnSpc>
              <a:spcBef>
                <a:spcPts val="1100"/>
              </a:spcBef>
              <a:spcAft>
                <a:spcPts val="0"/>
              </a:spcAft>
              <a:buClr>
                <a:schemeClr val="dk1"/>
              </a:buClr>
              <a:buFont typeface="Arial"/>
              <a:buNone/>
            </a:pPr>
            <a:endParaRPr sz="1400" b="0" i="0" u="none" strike="noStrike" cap="none">
              <a:solidFill>
                <a:srgbClr val="262626"/>
              </a:solidFill>
              <a:latin typeface="Arial"/>
              <a:ea typeface="Arial"/>
              <a:cs typeface="Arial"/>
              <a:sym typeface="Arial"/>
            </a:endParaRPr>
          </a:p>
          <a:p>
            <a:pPr marL="0" marR="0" lvl="0" indent="0" algn="l" rtl="0">
              <a:lnSpc>
                <a:spcPct val="166666"/>
              </a:lnSpc>
              <a:spcBef>
                <a:spcPts val="1100"/>
              </a:spcBef>
              <a:spcAft>
                <a:spcPts val="0"/>
              </a:spcAft>
              <a:buClr>
                <a:schemeClr val="dk1"/>
              </a:buClr>
              <a:buFont typeface="Arial"/>
              <a:buNone/>
            </a:pPr>
            <a:endParaRPr sz="1400" b="0" i="0" u="none" strike="noStrike" cap="none">
              <a:solidFill>
                <a:srgbClr val="262626"/>
              </a:solidFill>
              <a:latin typeface="Arial"/>
              <a:ea typeface="Arial"/>
              <a:cs typeface="Arial"/>
              <a:sym typeface="Arial"/>
            </a:endParaRPr>
          </a:p>
        </p:txBody>
      </p:sp>
      <p:sp>
        <p:nvSpPr>
          <p:cNvPr id="37" name="Shape 37"/>
          <p:cNvSpPr txBox="1"/>
          <p:nvPr/>
        </p:nvSpPr>
        <p:spPr>
          <a:xfrm>
            <a:off x="162825" y="6448350"/>
            <a:ext cx="9571500" cy="791100"/>
          </a:xfrm>
          <a:prstGeom prst="rect">
            <a:avLst/>
          </a:prstGeom>
          <a:noFill/>
          <a:ln>
            <a:noFill/>
          </a:ln>
        </p:spPr>
        <p:txBody>
          <a:bodyPr lIns="91425" tIns="91425" rIns="91425" bIns="91425" anchor="ctr" anchorCtr="0">
            <a:noAutofit/>
          </a:bodyPr>
          <a:lstStyle/>
          <a:p>
            <a:pPr marL="0" marR="0" lvl="0" indent="0" algn="l" rtl="0">
              <a:lnSpc>
                <a:spcPct val="166666"/>
              </a:lnSpc>
              <a:spcBef>
                <a:spcPts val="1100"/>
              </a:spcBef>
              <a:spcAft>
                <a:spcPts val="0"/>
              </a:spcAft>
              <a:buClr>
                <a:schemeClr val="dk1"/>
              </a:buClr>
              <a:buFont typeface="Arial"/>
              <a:buNone/>
            </a:pPr>
            <a:endParaRPr/>
          </a:p>
          <a:p>
            <a:pPr marL="0" marR="0" lvl="0" indent="0" algn="l" rtl="0">
              <a:lnSpc>
                <a:spcPct val="100000"/>
              </a:lnSpc>
              <a:spcBef>
                <a:spcPts val="1100"/>
              </a:spcBef>
              <a:spcAft>
                <a:spcPts val="0"/>
              </a:spcAft>
              <a:buClr>
                <a:srgbClr val="000000"/>
              </a:buClr>
              <a:buSzPct val="25000"/>
              <a:buFont typeface="Arial"/>
              <a:buNone/>
            </a:pPr>
            <a:r>
              <a:rPr lang="en-US" sz="1800"/>
              <a:t>What other types of competitions can be compared to the Olympics?  Are sports competitions more important than cooking or academic competitions?</a:t>
            </a:r>
          </a:p>
        </p:txBody>
      </p:sp>
      <p:pic>
        <p:nvPicPr>
          <p:cNvPr id="38" name="Shape 38"/>
          <p:cNvPicPr preferRelativeResize="0"/>
          <p:nvPr/>
        </p:nvPicPr>
        <p:blipFill>
          <a:blip r:embed="rId4">
            <a:alphaModFix/>
          </a:blip>
          <a:stretch>
            <a:fillRect/>
          </a:stretch>
        </p:blipFill>
        <p:spPr>
          <a:xfrm>
            <a:off x="5190887" y="-69850"/>
            <a:ext cx="4543425" cy="2476500"/>
          </a:xfrm>
          <a:prstGeom prst="rect">
            <a:avLst/>
          </a:prstGeom>
          <a:noFill/>
          <a:ln>
            <a:noFill/>
          </a:ln>
        </p:spPr>
      </p:pic>
      <p:sp>
        <p:nvSpPr>
          <p:cNvPr id="39" name="Shape 39"/>
          <p:cNvSpPr txBox="1"/>
          <p:nvPr/>
        </p:nvSpPr>
        <p:spPr>
          <a:xfrm>
            <a:off x="0" y="0"/>
            <a:ext cx="5252700" cy="1590300"/>
          </a:xfrm>
          <a:prstGeom prst="rect">
            <a:avLst/>
          </a:prstGeom>
          <a:noFill/>
          <a:ln>
            <a:noFill/>
          </a:ln>
        </p:spPr>
        <p:txBody>
          <a:bodyPr lIns="91425" tIns="91425" rIns="91425" bIns="91425" anchor="ctr" anchorCtr="0">
            <a:noAutofit/>
          </a:bodyPr>
          <a:lstStyle/>
          <a:p>
            <a:pPr lvl="0" algn="ctr" rtl="0">
              <a:spcBef>
                <a:spcPts val="0"/>
              </a:spcBef>
              <a:buNone/>
            </a:pPr>
            <a:r>
              <a:rPr lang="en-US" sz="3600" b="1">
                <a:solidFill>
                  <a:srgbClr val="333333"/>
                </a:solidFill>
                <a:latin typeface="Covered By Your Grace"/>
                <a:ea typeface="Covered By Your Grace"/>
                <a:cs typeface="Covered By Your Grace"/>
                <a:sym typeface="Covered By Your Grace"/>
              </a:rPr>
              <a:t>U.S. Team Wins International Cooking Competition</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40825" y="93100"/>
            <a:ext cx="4642500" cy="1623600"/>
          </a:xfrm>
          <a:prstGeom prst="rect">
            <a:avLst/>
          </a:prstGeom>
          <a:noFill/>
          <a:ln>
            <a:noFill/>
          </a:ln>
        </p:spPr>
        <p:txBody>
          <a:bodyPr lIns="38100" tIns="38100" rIns="38100" bIns="38100" anchor="b" anchorCtr="0">
            <a:noAutofit/>
          </a:bodyPr>
          <a:lstStyle/>
          <a:p>
            <a:pPr marL="0" marR="0" lvl="0" indent="0" algn="l" rtl="0">
              <a:lnSpc>
                <a:spcPct val="115000"/>
              </a:lnSpc>
              <a:spcBef>
                <a:spcPts val="0"/>
              </a:spcBef>
              <a:spcAft>
                <a:spcPts val="0"/>
              </a:spcAft>
              <a:buClr>
                <a:schemeClr val="dk1"/>
              </a:buClr>
              <a:buFont typeface="Arial"/>
              <a:buNone/>
            </a:pPr>
            <a:endParaRPr/>
          </a:p>
          <a:p>
            <a:pPr marL="0" marR="0" lvl="0" indent="0" algn="l" rtl="0">
              <a:lnSpc>
                <a:spcPct val="120000"/>
              </a:lnSpc>
              <a:spcBef>
                <a:spcPts val="1100"/>
              </a:spcBef>
              <a:spcAft>
                <a:spcPts val="0"/>
              </a:spcAft>
              <a:buClr>
                <a:schemeClr val="dk1"/>
              </a:buClr>
              <a:buFont typeface="Arial"/>
              <a:buNone/>
            </a:pPr>
            <a:endParaRPr/>
          </a:p>
          <a:p>
            <a:pPr marL="0" marR="0" lvl="0" indent="0" algn="l" rtl="0">
              <a:lnSpc>
                <a:spcPct val="119000"/>
              </a:lnSpc>
              <a:spcBef>
                <a:spcPts val="800"/>
              </a:spcBef>
              <a:spcAft>
                <a:spcPts val="0"/>
              </a:spcAft>
              <a:buClr>
                <a:srgbClr val="000000"/>
              </a:buClr>
              <a:buSzPct val="25000"/>
              <a:buFont typeface="Arial"/>
              <a:buNone/>
            </a:pPr>
            <a:r>
              <a:rPr lang="en-US" sz="4800">
                <a:solidFill>
                  <a:srgbClr val="0B5394"/>
                </a:solidFill>
                <a:latin typeface="Rock Salt"/>
                <a:ea typeface="Rock Salt"/>
                <a:cs typeface="Rock Salt"/>
                <a:sym typeface="Rock Salt"/>
              </a:rPr>
              <a:t>Debate!</a:t>
            </a:r>
          </a:p>
        </p:txBody>
      </p:sp>
      <p:sp>
        <p:nvSpPr>
          <p:cNvPr id="45" name="Shape 45"/>
          <p:cNvSpPr txBox="1"/>
          <p:nvPr/>
        </p:nvSpPr>
        <p:spPr>
          <a:xfrm>
            <a:off x="507225" y="1928400"/>
            <a:ext cx="9030600" cy="5063100"/>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txBox="1"/>
          <p:nvPr/>
        </p:nvSpPr>
        <p:spPr>
          <a:xfrm>
            <a:off x="312075" y="2285100"/>
            <a:ext cx="8763000" cy="4690800"/>
          </a:xfrm>
          <a:prstGeom prst="rect">
            <a:avLst/>
          </a:prstGeom>
          <a:noFill/>
          <a:ln>
            <a:noFill/>
          </a:ln>
        </p:spPr>
        <p:txBody>
          <a:bodyPr lIns="91425" tIns="45700" rIns="91425" bIns="45700" anchor="t" anchorCtr="0">
            <a:noAutofit/>
          </a:bodyPr>
          <a:lstStyle/>
          <a:p>
            <a:pPr lvl="0" rtl="0">
              <a:lnSpc>
                <a:spcPct val="102272"/>
              </a:lnSpc>
              <a:spcBef>
                <a:spcPts val="0"/>
              </a:spcBef>
              <a:spcAft>
                <a:spcPts val="800"/>
              </a:spcAft>
              <a:buClr>
                <a:schemeClr val="dk1"/>
              </a:buClr>
              <a:buSzPct val="61111"/>
              <a:buFont typeface="Arial"/>
              <a:buNone/>
            </a:pPr>
            <a:r>
              <a:rPr lang="en-US" sz="1800">
                <a:solidFill>
                  <a:srgbClr val="333333"/>
                </a:solidFill>
                <a:latin typeface="Century Gothic"/>
                <a:ea typeface="Century Gothic"/>
                <a:cs typeface="Century Gothic"/>
                <a:sym typeface="Century Gothic"/>
              </a:rPr>
              <a:t>Cupcakes, cookies, and fudge!  Oh, my! </a:t>
            </a:r>
          </a:p>
          <a:p>
            <a:pPr lvl="0" rtl="0">
              <a:lnSpc>
                <a:spcPct val="102272"/>
              </a:lnSpc>
              <a:spcBef>
                <a:spcPts val="0"/>
              </a:spcBef>
              <a:spcAft>
                <a:spcPts val="800"/>
              </a:spcAft>
              <a:buClr>
                <a:schemeClr val="dk1"/>
              </a:buClr>
              <a:buSzPct val="61111"/>
              <a:buFont typeface="Arial"/>
              <a:buNone/>
            </a:pPr>
            <a:r>
              <a:rPr lang="en-US" sz="1800">
                <a:solidFill>
                  <a:srgbClr val="333333"/>
                </a:solidFill>
                <a:latin typeface="Century Gothic"/>
                <a:ea typeface="Century Gothic"/>
                <a:cs typeface="Century Gothic"/>
                <a:sym typeface="Century Gothic"/>
              </a:rPr>
              <a:t> When you think of these sweet treats, do you think of earning money?  Many schools across the nation have held bake sales in order to raise money for activities and supplies.  Field trips, sports teams, and art programs are examples of some of the beneficiaries.  However, because U.S. Department of Agriculture guidelines proposed in 2010 and recently finalized, many states have banned the selling of sugary treats at fundraisers during the school day. </a:t>
            </a:r>
          </a:p>
          <a:p>
            <a:pPr lvl="0" rtl="0">
              <a:lnSpc>
                <a:spcPct val="102272"/>
              </a:lnSpc>
              <a:spcBef>
                <a:spcPts val="0"/>
              </a:spcBef>
              <a:spcAft>
                <a:spcPts val="800"/>
              </a:spcAft>
              <a:buClr>
                <a:schemeClr val="dk1"/>
              </a:buClr>
              <a:buSzPct val="61111"/>
              <a:buFont typeface="Arial"/>
              <a:buNone/>
            </a:pPr>
            <a:r>
              <a:rPr lang="en-US" sz="1800">
                <a:solidFill>
                  <a:srgbClr val="333333"/>
                </a:solidFill>
                <a:latin typeface="Century Gothic"/>
                <a:ea typeface="Century Gothic"/>
                <a:cs typeface="Century Gothic"/>
                <a:sym typeface="Century Gothic"/>
              </a:rPr>
              <a:t> </a:t>
            </a:r>
          </a:p>
          <a:p>
            <a:pPr lvl="0" rtl="0">
              <a:lnSpc>
                <a:spcPct val="102272"/>
              </a:lnSpc>
              <a:spcBef>
                <a:spcPts val="0"/>
              </a:spcBef>
              <a:spcAft>
                <a:spcPts val="800"/>
              </a:spcAft>
              <a:buClr>
                <a:schemeClr val="dk1"/>
              </a:buClr>
              <a:buSzPct val="61111"/>
              <a:buFont typeface="Arial"/>
              <a:buNone/>
            </a:pPr>
            <a:r>
              <a:rPr lang="en-US" sz="1800">
                <a:solidFill>
                  <a:srgbClr val="333333"/>
                </a:solidFill>
                <a:latin typeface="Century Gothic"/>
                <a:ea typeface="Century Gothic"/>
                <a:cs typeface="Century Gothic"/>
                <a:sym typeface="Century Gothic"/>
              </a:rPr>
              <a:t>“Gone are the days of junk food, snack cakes, chips, and full calorie sodas at school,” Colin Schwartz told TFK. He is the Senior Nutrition Policy Associate at the Center for Science in the Public Interest. “We hope to prevent childhood obesity and instill healthier eating habits in kids for a lifetime,” he adds (“News” 2017).</a:t>
            </a:r>
          </a:p>
          <a:p>
            <a:pPr lvl="0" rtl="0">
              <a:lnSpc>
                <a:spcPct val="102272"/>
              </a:lnSpc>
              <a:spcBef>
                <a:spcPts val="0"/>
              </a:spcBef>
              <a:spcAft>
                <a:spcPts val="800"/>
              </a:spcAft>
              <a:buClr>
                <a:schemeClr val="dk1"/>
              </a:buClr>
              <a:buFont typeface="Arial"/>
              <a:buNone/>
            </a:pPr>
            <a:endParaRPr>
              <a:solidFill>
                <a:srgbClr val="333333"/>
              </a:solidFill>
            </a:endParaRPr>
          </a:p>
          <a:p>
            <a:pPr lvl="0" rtl="0">
              <a:spcBef>
                <a:spcPts val="0"/>
              </a:spcBef>
              <a:buClr>
                <a:schemeClr val="dk1"/>
              </a:buClr>
              <a:buSzPct val="61111"/>
              <a:buFont typeface="Arial"/>
              <a:buNone/>
            </a:pPr>
            <a:r>
              <a:rPr lang="en-US" sz="1800" b="1">
                <a:solidFill>
                  <a:srgbClr val="333333"/>
                </a:solidFill>
              </a:rPr>
              <a:t>Should school bake sales be banned?  </a:t>
            </a:r>
            <a:r>
              <a:rPr lang="en-US" sz="1800" b="1" u="sng">
                <a:solidFill>
                  <a:schemeClr val="hlink"/>
                </a:solidFill>
                <a:hlinkClick r:id="rId4"/>
              </a:rPr>
              <a:t>Cast your vote!</a:t>
            </a:r>
          </a:p>
          <a:p>
            <a:pPr marL="0" marR="139700" lvl="0" indent="0" algn="l" rtl="0">
              <a:lnSpc>
                <a:spcPct val="124090"/>
              </a:lnSpc>
              <a:spcBef>
                <a:spcPts val="0"/>
              </a:spcBef>
              <a:spcAft>
                <a:spcPts val="0"/>
              </a:spcAft>
              <a:buClr>
                <a:schemeClr val="dk1"/>
              </a:buClr>
              <a:buFont typeface="Arial"/>
              <a:buNone/>
            </a:pPr>
            <a:endParaRPr sz="1400" b="0" i="0" u="none" strike="noStrike" cap="none">
              <a:solidFill>
                <a:srgbClr val="000000"/>
              </a:solidFill>
              <a:latin typeface="Arial"/>
              <a:ea typeface="Arial"/>
              <a:cs typeface="Arial"/>
              <a:sym typeface="Arial"/>
            </a:endParaRPr>
          </a:p>
        </p:txBody>
      </p:sp>
      <p:pic>
        <p:nvPicPr>
          <p:cNvPr id="47" name="Shape 47"/>
          <p:cNvPicPr preferRelativeResize="0"/>
          <p:nvPr/>
        </p:nvPicPr>
        <p:blipFill>
          <a:blip r:embed="rId5">
            <a:alphaModFix/>
          </a:blip>
          <a:stretch>
            <a:fillRect/>
          </a:stretch>
        </p:blipFill>
        <p:spPr>
          <a:xfrm>
            <a:off x="5789801" y="93100"/>
            <a:ext cx="4114199" cy="2192000"/>
          </a:xfrm>
          <a:prstGeom prst="rect">
            <a:avLst/>
          </a:prstGeom>
          <a:noFill/>
          <a:ln>
            <a:noFill/>
          </a:ln>
        </p:spPr>
      </p:pic>
      <p:sp>
        <p:nvSpPr>
          <p:cNvPr id="48" name="Shape 48"/>
          <p:cNvSpPr txBox="1"/>
          <p:nvPr/>
        </p:nvSpPr>
        <p:spPr>
          <a:xfrm>
            <a:off x="232225" y="6826750"/>
            <a:ext cx="10071600" cy="725700"/>
          </a:xfrm>
          <a:prstGeom prst="rect">
            <a:avLst/>
          </a:prstGeom>
          <a:noFill/>
          <a:ln>
            <a:noFill/>
          </a:ln>
        </p:spPr>
        <p:txBody>
          <a:bodyPr lIns="91425" tIns="91425" rIns="91425" bIns="91425" anchor="ctr" anchorCtr="0">
            <a:noAutofit/>
          </a:bodyPr>
          <a:lstStyle/>
          <a:p>
            <a:pPr lvl="0" rtl="0">
              <a:spcBef>
                <a:spcPts val="0"/>
              </a:spcBef>
              <a:buNone/>
            </a:pPr>
            <a:r>
              <a:rPr lang="en-US" sz="1800"/>
              <a:t>Source:  </a:t>
            </a:r>
            <a:r>
              <a:rPr lang="en-US" sz="1050">
                <a:solidFill>
                  <a:srgbClr val="333333"/>
                </a:solidFill>
                <a:highlight>
                  <a:srgbClr val="FFFFFF"/>
                </a:highlight>
              </a:rPr>
              <a:t>"News." </a:t>
            </a:r>
            <a:r>
              <a:rPr lang="en-US" sz="1050" i="1">
                <a:solidFill>
                  <a:srgbClr val="333333"/>
                </a:solidFill>
                <a:highlight>
                  <a:srgbClr val="FFFFFF"/>
                </a:highlight>
              </a:rPr>
              <a:t>Debate! | TIME For Kids</a:t>
            </a:r>
            <a:r>
              <a:rPr lang="en-US" sz="1050">
                <a:solidFill>
                  <a:srgbClr val="333333"/>
                </a:solidFill>
                <a:highlight>
                  <a:srgbClr val="FFFFFF"/>
                </a:highlight>
              </a:rPr>
              <a:t>. Time, Inc., 27 Jan. 2017. Web. 27 Jan. 2017.</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5368250" y="191775"/>
            <a:ext cx="4972200" cy="2134800"/>
          </a:xfrm>
          <a:prstGeom prst="rect">
            <a:avLst/>
          </a:prstGeom>
        </p:spPr>
        <p:txBody>
          <a:bodyPr lIns="112875" tIns="112875" rIns="112875" bIns="112875" anchor="t" anchorCtr="0">
            <a:noAutofit/>
          </a:bodyPr>
          <a:lstStyle/>
          <a:p>
            <a:pPr marR="584200" lvl="0" algn="l" rtl="0">
              <a:lnSpc>
                <a:spcPct val="110000"/>
              </a:lnSpc>
              <a:spcBef>
                <a:spcPts val="0"/>
              </a:spcBef>
              <a:spcAft>
                <a:spcPts val="600"/>
              </a:spcAft>
              <a:buClr>
                <a:schemeClr val="dk1"/>
              </a:buClr>
              <a:buSzPct val="55000"/>
              <a:buFont typeface="Arial"/>
              <a:buNone/>
            </a:pPr>
            <a:endParaRPr sz="1950">
              <a:solidFill>
                <a:srgbClr val="333333"/>
              </a:solidFill>
              <a:highlight>
                <a:srgbClr val="FFFFFF"/>
              </a:highlight>
            </a:endParaRPr>
          </a:p>
          <a:p>
            <a:pPr marL="0" marR="0" lvl="0" indent="0" rtl="0">
              <a:spcBef>
                <a:spcPts val="0"/>
              </a:spcBef>
              <a:buNone/>
            </a:pPr>
            <a:r>
              <a:rPr lang="en-US"/>
              <a:t>China Welcomes the Year of the Rooster!</a:t>
            </a:r>
          </a:p>
        </p:txBody>
      </p:sp>
      <p:pic>
        <p:nvPicPr>
          <p:cNvPr id="54" name="Shape 54"/>
          <p:cNvPicPr preferRelativeResize="0"/>
          <p:nvPr/>
        </p:nvPicPr>
        <p:blipFill>
          <a:blip r:embed="rId3">
            <a:alphaModFix/>
          </a:blip>
          <a:stretch>
            <a:fillRect/>
          </a:stretch>
        </p:blipFill>
        <p:spPr>
          <a:xfrm>
            <a:off x="206550" y="191774"/>
            <a:ext cx="2529351" cy="2456399"/>
          </a:xfrm>
          <a:prstGeom prst="rect">
            <a:avLst/>
          </a:prstGeom>
          <a:noFill/>
          <a:ln>
            <a:noFill/>
          </a:ln>
        </p:spPr>
      </p:pic>
      <p:sp>
        <p:nvSpPr>
          <p:cNvPr id="55" name="Shape 55"/>
          <p:cNvSpPr txBox="1"/>
          <p:nvPr/>
        </p:nvSpPr>
        <p:spPr>
          <a:xfrm>
            <a:off x="533350" y="2485750"/>
            <a:ext cx="4972200" cy="1648500"/>
          </a:xfrm>
          <a:prstGeom prst="rect">
            <a:avLst/>
          </a:prstGeom>
          <a:noFill/>
          <a:ln>
            <a:noFill/>
          </a:ln>
        </p:spPr>
        <p:txBody>
          <a:bodyPr lIns="91425" tIns="91425" rIns="91425" bIns="91425" anchor="ctr" anchorCtr="0">
            <a:noAutofit/>
          </a:bodyPr>
          <a:lstStyle/>
          <a:p>
            <a:pPr lvl="0" rtl="0">
              <a:spcBef>
                <a:spcPts val="0"/>
              </a:spcBef>
              <a:buNone/>
            </a:pPr>
            <a:r>
              <a:rPr lang="en-US" sz="2000">
                <a:solidFill>
                  <a:schemeClr val="lt1"/>
                </a:solidFill>
                <a:highlight>
                  <a:srgbClr val="505050"/>
                </a:highlight>
                <a:latin typeface="Georgia"/>
                <a:ea typeface="Georgia"/>
                <a:cs typeface="Georgia"/>
                <a:sym typeface="Georgia"/>
              </a:rPr>
              <a:t>On Saturday, January 28, Chinese communities around the world began a two-week celebration to usher in the Chinese New Year.</a:t>
            </a:r>
            <a:r>
              <a:rPr lang="en-US" sz="1800">
                <a:solidFill>
                  <a:schemeClr val="lt1"/>
                </a:solidFill>
                <a:highlight>
                  <a:srgbClr val="505050"/>
                </a:highlight>
                <a:latin typeface="Georgia"/>
                <a:ea typeface="Georgia"/>
                <a:cs typeface="Georgia"/>
                <a:sym typeface="Georgia"/>
              </a:rPr>
              <a:t> </a:t>
            </a:r>
          </a:p>
        </p:txBody>
      </p:sp>
      <p:sp>
        <p:nvSpPr>
          <p:cNvPr id="56" name="Shape 56"/>
          <p:cNvSpPr txBox="1"/>
          <p:nvPr/>
        </p:nvSpPr>
        <p:spPr>
          <a:xfrm>
            <a:off x="206550" y="5564675"/>
            <a:ext cx="9953400" cy="1912800"/>
          </a:xfrm>
          <a:prstGeom prst="rect">
            <a:avLst/>
          </a:prstGeom>
          <a:noFill/>
          <a:ln>
            <a:noFill/>
          </a:ln>
        </p:spPr>
        <p:txBody>
          <a:bodyPr lIns="91425" tIns="91425" rIns="91425" bIns="91425" anchor="ctr" anchorCtr="0">
            <a:noAutofit/>
          </a:bodyPr>
          <a:lstStyle/>
          <a:p>
            <a:pPr lvl="0">
              <a:spcBef>
                <a:spcPts val="0"/>
              </a:spcBef>
              <a:buNone/>
            </a:pPr>
            <a:r>
              <a:rPr lang="en-US" sz="1800">
                <a:solidFill>
                  <a:schemeClr val="lt1"/>
                </a:solidFill>
                <a:latin typeface="Georgia"/>
                <a:ea typeface="Georgia"/>
                <a:cs typeface="Georgia"/>
                <a:sym typeface="Georgia"/>
              </a:rPr>
              <a:t>How does this festival compare to America’s celebration of the new year?</a:t>
            </a:r>
          </a:p>
          <a:p>
            <a:pPr lvl="0">
              <a:spcBef>
                <a:spcPts val="0"/>
              </a:spcBef>
              <a:buNone/>
            </a:pPr>
            <a:endParaRPr sz="1800">
              <a:solidFill>
                <a:schemeClr val="lt1"/>
              </a:solidFill>
              <a:latin typeface="Georgia"/>
              <a:ea typeface="Georgia"/>
              <a:cs typeface="Georgia"/>
              <a:sym typeface="Georgia"/>
            </a:endParaRPr>
          </a:p>
          <a:p>
            <a:pPr lvl="0">
              <a:spcBef>
                <a:spcPts val="0"/>
              </a:spcBef>
              <a:buNone/>
            </a:pPr>
            <a:r>
              <a:rPr lang="en-US" sz="1800" u="sng">
                <a:solidFill>
                  <a:schemeClr val="hlink"/>
                </a:solidFill>
                <a:latin typeface="Georgia"/>
                <a:ea typeface="Georgia"/>
                <a:cs typeface="Georgia"/>
                <a:sym typeface="Georgia"/>
                <a:hlinkClick r:id="rId4"/>
              </a:rPr>
              <a:t>  Explore Chinese Horoscopes here.</a:t>
            </a:r>
          </a:p>
          <a:p>
            <a:pPr lvl="0">
              <a:spcBef>
                <a:spcPts val="0"/>
              </a:spcBef>
              <a:buNone/>
            </a:pPr>
            <a:r>
              <a:rPr lang="en-US" sz="1800" u="sng">
                <a:solidFill>
                  <a:schemeClr val="hlink"/>
                </a:solidFill>
                <a:latin typeface="Georgia"/>
                <a:ea typeface="Georgia"/>
                <a:cs typeface="Georgia"/>
                <a:sym typeface="Georgia"/>
                <a:hlinkClick r:id="rId5"/>
              </a:rPr>
              <a:t>Find out more about China and the Chinese New Year with this video.</a:t>
            </a:r>
          </a:p>
          <a:p>
            <a:pPr lvl="0" rtl="0">
              <a:spcBef>
                <a:spcPts val="0"/>
              </a:spcBef>
              <a:buClr>
                <a:schemeClr val="dk1"/>
              </a:buClr>
              <a:buSzPct val="61111"/>
              <a:buFont typeface="Arial"/>
              <a:buNone/>
            </a:pPr>
            <a:r>
              <a:rPr lang="en-US" sz="1800" u="sng">
                <a:solidFill>
                  <a:schemeClr val="hlink"/>
                </a:solidFill>
                <a:latin typeface="Georgia"/>
                <a:ea typeface="Georgia"/>
                <a:cs typeface="Georgia"/>
                <a:sym typeface="Georgia"/>
                <a:hlinkClick r:id="rId6"/>
              </a:rPr>
              <a:t>Read more about this exciting celebration here.</a:t>
            </a:r>
          </a:p>
        </p:txBody>
      </p:sp>
      <p:sp>
        <p:nvSpPr>
          <p:cNvPr id="57" name="Shape 57"/>
          <p:cNvSpPr txBox="1"/>
          <p:nvPr/>
        </p:nvSpPr>
        <p:spPr>
          <a:xfrm>
            <a:off x="533350" y="3988375"/>
            <a:ext cx="9093300" cy="1648500"/>
          </a:xfrm>
          <a:prstGeom prst="rect">
            <a:avLst/>
          </a:prstGeom>
          <a:noFill/>
          <a:ln>
            <a:noFill/>
          </a:ln>
        </p:spPr>
        <p:txBody>
          <a:bodyPr lIns="91425" tIns="91425" rIns="91425" bIns="91425" anchor="ctr" anchorCtr="0">
            <a:noAutofit/>
          </a:bodyPr>
          <a:lstStyle/>
          <a:p>
            <a:pPr lvl="0" rtl="0">
              <a:spcBef>
                <a:spcPts val="0"/>
              </a:spcBef>
              <a:buClr>
                <a:schemeClr val="dk1"/>
              </a:buClr>
              <a:buSzPct val="55000"/>
              <a:buFont typeface="Arial"/>
              <a:buNone/>
            </a:pPr>
            <a:r>
              <a:rPr lang="en-US" sz="2000">
                <a:solidFill>
                  <a:schemeClr val="lt1"/>
                </a:solidFill>
                <a:highlight>
                  <a:srgbClr val="505050"/>
                </a:highlight>
                <a:latin typeface="Georgia"/>
                <a:ea typeface="Georgia"/>
                <a:cs typeface="Georgia"/>
                <a:sym typeface="Georgia"/>
              </a:rPr>
              <a:t>Also called the Spring Festival, the holiday whose dates are determined by the lunar calendar, is the grandest and most famous of all Chinese festivals. To enable residents to be with their families and friends, most employers in China give their workers at least seven days of vacation. Schools and universities are closed for an entire month.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40825" y="685800"/>
            <a:ext cx="8761500" cy="1030800"/>
          </a:xfrm>
          <a:prstGeom prst="rect">
            <a:avLst/>
          </a:prstGeom>
          <a:noFill/>
          <a:ln>
            <a:noFill/>
          </a:ln>
        </p:spPr>
        <p:txBody>
          <a:bodyPr lIns="38100" tIns="38100" rIns="38100" bIns="38100" anchor="b" anchorCtr="0">
            <a:noAutofit/>
          </a:bodyPr>
          <a:lstStyle/>
          <a:p>
            <a:pPr marL="0" marR="0" lvl="0" indent="0" algn="l" rtl="0">
              <a:lnSpc>
                <a:spcPct val="119000"/>
              </a:lnSpc>
              <a:spcBef>
                <a:spcPts val="0"/>
              </a:spcBef>
              <a:spcAft>
                <a:spcPts val="0"/>
              </a:spcAft>
              <a:buClr>
                <a:srgbClr val="000000"/>
              </a:buClr>
              <a:buSzPct val="25000"/>
              <a:buFont typeface="Arial"/>
              <a:buNone/>
            </a:pPr>
            <a:br>
              <a:rPr lang="en-US" sz="800" b="0" i="0" u="none" strike="noStrike" cap="none">
                <a:solidFill>
                  <a:srgbClr val="000000"/>
                </a:solidFill>
                <a:latin typeface="Arial"/>
                <a:ea typeface="Arial"/>
                <a:cs typeface="Arial"/>
                <a:sym typeface="Arial"/>
              </a:rPr>
            </a:br>
            <a:br>
              <a:rPr lang="en-US" sz="800" b="0" i="0" u="none" strike="noStrike" cap="none">
                <a:solidFill>
                  <a:srgbClr val="000000"/>
                </a:solidFill>
                <a:latin typeface="Arial"/>
                <a:ea typeface="Arial"/>
                <a:cs typeface="Arial"/>
                <a:sym typeface="Arial"/>
              </a:rPr>
            </a:br>
            <a:br>
              <a:rPr lang="en-US" sz="800" b="0" i="0" u="none" strike="noStrike" cap="none">
                <a:solidFill>
                  <a:srgbClr val="000000"/>
                </a:solidFill>
                <a:latin typeface="Arial"/>
                <a:ea typeface="Arial"/>
                <a:cs typeface="Arial"/>
                <a:sym typeface="Arial"/>
              </a:rPr>
            </a:br>
            <a:r>
              <a:rPr lang="en-US" sz="800" b="0" i="0" u="none" strike="noStrike" cap="none">
                <a:solidFill>
                  <a:srgbClr val="000000"/>
                </a:solidFill>
                <a:latin typeface="Arial"/>
                <a:ea typeface="Arial"/>
                <a:cs typeface="Arial"/>
                <a:sym typeface="Arial"/>
              </a:rPr>
              <a:t> </a:t>
            </a:r>
            <a:br>
              <a:rPr lang="en-US" sz="800" b="0" i="0" u="none" strike="noStrike" cap="none">
                <a:solidFill>
                  <a:srgbClr val="000000"/>
                </a:solidFill>
                <a:latin typeface="Arial"/>
                <a:ea typeface="Arial"/>
                <a:cs typeface="Arial"/>
                <a:sym typeface="Arial"/>
              </a:rPr>
            </a:br>
            <a:br>
              <a:rPr lang="en-US" sz="800" b="0" i="0" u="none" strike="noStrike" cap="none">
                <a:solidFill>
                  <a:srgbClr val="000000"/>
                </a:solidFill>
                <a:latin typeface="Arial"/>
                <a:ea typeface="Arial"/>
                <a:cs typeface="Arial"/>
                <a:sym typeface="Arial"/>
              </a:rPr>
            </a:br>
            <a:r>
              <a:rPr lang="en-US" sz="2800" b="1" i="0" u="none" strike="noStrike" cap="none">
                <a:solidFill>
                  <a:srgbClr val="000000"/>
                </a:solidFill>
                <a:latin typeface="Arial"/>
                <a:ea typeface="Arial"/>
                <a:cs typeface="Arial"/>
                <a:sym typeface="Arial"/>
              </a:rPr>
              <a:t>Political</a:t>
            </a:r>
          </a:p>
          <a:p>
            <a:pPr marL="0" marR="0" lvl="0" indent="0" algn="l" rtl="0">
              <a:lnSpc>
                <a:spcPct val="119000"/>
              </a:lnSpc>
              <a:spcBef>
                <a:spcPts val="0"/>
              </a:spcBef>
              <a:spcAft>
                <a:spcPts val="0"/>
              </a:spcAft>
              <a:buClr>
                <a:srgbClr val="000000"/>
              </a:buClr>
              <a:buSzPct val="25000"/>
              <a:buFont typeface="Arial"/>
              <a:buNone/>
            </a:pPr>
            <a:r>
              <a:rPr lang="en-US" sz="2800" b="1" i="0" u="none" strike="noStrike" cap="none">
                <a:solidFill>
                  <a:srgbClr val="000000"/>
                </a:solidFill>
                <a:latin typeface="Arial"/>
                <a:ea typeface="Arial"/>
                <a:cs typeface="Arial"/>
                <a:sym typeface="Arial"/>
              </a:rPr>
              <a:t> cartoon</a:t>
            </a:r>
            <a:br>
              <a:rPr lang="en-US" sz="1400" b="0" i="0" u="none" strike="noStrike" cap="none">
                <a:solidFill>
                  <a:srgbClr val="000000"/>
                </a:solidFill>
                <a:latin typeface="Arial"/>
                <a:ea typeface="Arial"/>
                <a:cs typeface="Arial"/>
                <a:sym typeface="Arial"/>
              </a:rPr>
            </a:br>
            <a:br>
              <a:rPr lang="en-US" sz="1400" b="0" i="0" u="none" strike="noStrike" cap="none">
                <a:solidFill>
                  <a:srgbClr val="000000"/>
                </a:solidFill>
                <a:latin typeface="Arial"/>
                <a:ea typeface="Arial"/>
                <a:cs typeface="Arial"/>
                <a:sym typeface="Arial"/>
              </a:rPr>
            </a:br>
            <a:endParaRPr lang="en-US" sz="1400" b="0" i="0" u="none" strike="noStrike" cap="none">
              <a:solidFill>
                <a:srgbClr val="000000"/>
              </a:solidFill>
              <a:latin typeface="Arial"/>
              <a:ea typeface="Arial"/>
              <a:cs typeface="Arial"/>
              <a:sym typeface="Arial"/>
            </a:endParaRPr>
          </a:p>
        </p:txBody>
      </p:sp>
      <p:sp>
        <p:nvSpPr>
          <p:cNvPr id="63" name="Shape 63"/>
          <p:cNvSpPr txBox="1"/>
          <p:nvPr/>
        </p:nvSpPr>
        <p:spPr>
          <a:xfrm>
            <a:off x="914400" y="1828800"/>
            <a:ext cx="8678999" cy="4798799"/>
          </a:xfrm>
          <a:prstGeom prst="rect">
            <a:avLst/>
          </a:prstGeom>
          <a:noFill/>
          <a:ln>
            <a:noFill/>
          </a:ln>
        </p:spPr>
        <p:txBody>
          <a:bodyPr lIns="38100" tIns="38100" rIns="38100" bIns="381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txBox="1"/>
          <p:nvPr/>
        </p:nvSpPr>
        <p:spPr>
          <a:xfrm>
            <a:off x="152400" y="5884725"/>
            <a:ext cx="9196500" cy="11642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2400" b="1" i="0" u="none" strike="noStrike" cap="none">
                <a:solidFill>
                  <a:srgbClr val="000000"/>
                </a:solidFill>
                <a:latin typeface="Century Gothic"/>
                <a:ea typeface="Century Gothic"/>
                <a:cs typeface="Century Gothic"/>
                <a:sym typeface="Century Gothic"/>
              </a:rPr>
              <a:t>What is the viewpoint of this cartoonist?</a:t>
            </a:r>
            <a:r>
              <a:rPr lang="en-US" sz="2400" b="1">
                <a:latin typeface="Century Gothic"/>
                <a:ea typeface="Century Gothic"/>
                <a:cs typeface="Century Gothic"/>
                <a:sym typeface="Century Gothic"/>
              </a:rPr>
              <a:t>  </a:t>
            </a:r>
            <a:r>
              <a:rPr lang="en-US" sz="2400">
                <a:latin typeface="Century Gothic"/>
                <a:ea typeface="Century Gothic"/>
                <a:cs typeface="Century Gothic"/>
                <a:sym typeface="Century Gothic"/>
              </a:rPr>
              <a:t>Have you ever repeated something as fact because you “saw it on the Internet?” What are the dangers of fake news?</a:t>
            </a:r>
          </a:p>
          <a:p>
            <a:pPr marL="0" marR="0" lvl="0" indent="-69850" algn="l" rtl="0">
              <a:lnSpc>
                <a:spcPct val="100000"/>
              </a:lnSpc>
              <a:spcBef>
                <a:spcPts val="0"/>
              </a:spcBef>
              <a:spcAft>
                <a:spcPts val="0"/>
              </a:spcAft>
              <a:buClr>
                <a:schemeClr val="dk1"/>
              </a:buClr>
              <a:buFont typeface="Arial"/>
              <a:buNone/>
            </a:pPr>
            <a:endParaRPr sz="2400"/>
          </a:p>
          <a:p>
            <a:pPr marL="0" marR="0" lvl="0" indent="0" algn="l" rtl="0">
              <a:lnSpc>
                <a:spcPct val="100000"/>
              </a:lnSpc>
              <a:spcBef>
                <a:spcPts val="0"/>
              </a:spcBef>
              <a:spcAft>
                <a:spcPts val="0"/>
              </a:spcAft>
              <a:buClr>
                <a:schemeClr val="hlink"/>
              </a:buClr>
              <a:buFont typeface="Arial"/>
              <a:buNone/>
            </a:pPr>
            <a:endParaRPr sz="2400"/>
          </a:p>
        </p:txBody>
      </p:sp>
      <p:sp>
        <p:nvSpPr>
          <p:cNvPr id="65" name="Shape 65"/>
          <p:cNvSpPr txBox="1"/>
          <p:nvPr/>
        </p:nvSpPr>
        <p:spPr>
          <a:xfrm>
            <a:off x="457200" y="457200"/>
            <a:ext cx="1868700" cy="1164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rgbClr val="000000"/>
              </a:buClr>
              <a:buFont typeface="Arial"/>
              <a:buNone/>
            </a:pPr>
            <a:endParaRPr sz="1350" b="0" i="0" u="none" strike="noStrike" cap="none">
              <a:solidFill>
                <a:srgbClr val="212939"/>
              </a:solidFill>
              <a:latin typeface="Arial"/>
              <a:ea typeface="Arial"/>
              <a:cs typeface="Arial"/>
              <a:sym typeface="Arial"/>
            </a:endParaRPr>
          </a:p>
        </p:txBody>
      </p:sp>
      <p:pic>
        <p:nvPicPr>
          <p:cNvPr id="66" name="Shape 66"/>
          <p:cNvPicPr preferRelativeResize="0"/>
          <p:nvPr/>
        </p:nvPicPr>
        <p:blipFill>
          <a:blip r:embed="rId4">
            <a:alphaModFix/>
          </a:blip>
          <a:stretch>
            <a:fillRect/>
          </a:stretch>
        </p:blipFill>
        <p:spPr>
          <a:xfrm>
            <a:off x="3246460" y="-52467"/>
            <a:ext cx="6646049" cy="5334102"/>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Custom</PresentationFormat>
  <Paragraphs>41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Rock Salt</vt:lpstr>
      <vt:lpstr>Ribeye</vt:lpstr>
      <vt:lpstr>Century Gothic</vt:lpstr>
      <vt:lpstr>Covered By Your Grace</vt:lpstr>
      <vt:lpstr>Georgia</vt:lpstr>
      <vt:lpstr>Arial</vt:lpstr>
      <vt:lpstr>Custom Theme</vt:lpstr>
      <vt:lpstr>PowerPoint Presentation</vt:lpstr>
      <vt:lpstr>PowerPoint Presentation</vt:lpstr>
      <vt:lpstr>  Debate!</vt:lpstr>
      <vt:lpstr> China Welcomes the Year of the Rooster!</vt:lpstr>
      <vt:lpstr>      Political  cartoon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jillh</dc:creator>
  <cp:lastModifiedBy>jillhart1971@outlook.com</cp:lastModifiedBy>
  <cp:revision>2</cp:revision>
  <dcterms:modified xsi:type="dcterms:W3CDTF">2017-01-30T01:20:53Z</dcterms:modified>
</cp:coreProperties>
</file>