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Lst>
  <p:sldSz cy="7620000" cx="10160000"/>
  <p:notesSz cx="7620000" cy="10160000"/>
  <p:embeddedFontLst>
    <p:embeddedFont>
      <p:font typeface="Happy Monkey"/>
      <p:regular r:id="rId11"/>
    </p:embeddedFont>
    <p:embeddedFont>
      <p:font typeface="Merriweather"/>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HappyMonkey-regular.fntdata"/><Relationship Id="rId10" Type="http://schemas.openxmlformats.org/officeDocument/2006/relationships/slide" Target="slides/slide6.xml"/><Relationship Id="rId13" Type="http://schemas.openxmlformats.org/officeDocument/2006/relationships/font" Target="fonts/Merriweather-bold.fntdata"/><Relationship Id="rId12"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erriweather-boldItalic.fntdata"/><Relationship Id="rId14" Type="http://schemas.openxmlformats.org/officeDocument/2006/relationships/font" Target="fonts/Merriweather-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270250" y="762000"/>
            <a:ext cx="5080250" cy="3809998"/>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762000" y="4826000"/>
            <a:ext cx="6096000" cy="45720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dk1"/>
                </a:solidFill>
                <a:latin typeface="Arial"/>
                <a:ea typeface="Arial"/>
                <a:cs typeface="Arial"/>
                <a:sym typeface="Arial"/>
              </a:defRPr>
            </a:lvl1pPr>
            <a:lvl2pPr indent="0" lvl="1" marL="457200" marR="0" rtl="0" algn="l">
              <a:spcBef>
                <a:spcPts val="0"/>
              </a:spcBef>
              <a:buNone/>
              <a:defRPr b="0" i="0" sz="1100" u="none" cap="none" strike="noStrike">
                <a:solidFill>
                  <a:schemeClr val="dk1"/>
                </a:solidFill>
                <a:latin typeface="Arial"/>
                <a:ea typeface="Arial"/>
                <a:cs typeface="Arial"/>
                <a:sym typeface="Arial"/>
              </a:defRPr>
            </a:lvl2pPr>
            <a:lvl3pPr indent="0" lvl="2" marL="914400" marR="0" rtl="0" algn="l">
              <a:spcBef>
                <a:spcPts val="0"/>
              </a:spcBef>
              <a:buNone/>
              <a:defRPr b="0" i="0" sz="1100" u="none" cap="none" strike="noStrike">
                <a:solidFill>
                  <a:schemeClr val="dk1"/>
                </a:solidFill>
                <a:latin typeface="Arial"/>
                <a:ea typeface="Arial"/>
                <a:cs typeface="Arial"/>
                <a:sym typeface="Arial"/>
              </a:defRPr>
            </a:lvl3pPr>
            <a:lvl4pPr indent="0" lvl="3" marL="1371600" marR="0" rtl="0" algn="l">
              <a:spcBef>
                <a:spcPts val="0"/>
              </a:spcBef>
              <a:buNone/>
              <a:defRPr b="0" i="0" sz="1100" u="none" cap="none" strike="noStrike">
                <a:solidFill>
                  <a:schemeClr val="dk1"/>
                </a:solidFill>
                <a:latin typeface="Arial"/>
                <a:ea typeface="Arial"/>
                <a:cs typeface="Arial"/>
                <a:sym typeface="Arial"/>
              </a:defRPr>
            </a:lvl4pPr>
            <a:lvl5pPr indent="0" lvl="4" marL="1828800" marR="0" rtl="0" algn="l">
              <a:spcBef>
                <a:spcPts val="0"/>
              </a:spcBef>
              <a:buNone/>
              <a:defRPr b="0" i="0" sz="1100" u="none" cap="none" strike="noStrike">
                <a:solidFill>
                  <a:schemeClr val="dk1"/>
                </a:solidFill>
                <a:latin typeface="Arial"/>
                <a:ea typeface="Arial"/>
                <a:cs typeface="Arial"/>
                <a:sym typeface="Arial"/>
              </a:defRPr>
            </a:lvl5pPr>
            <a:lvl6pPr indent="0" lvl="5" marL="2286000" marR="0" rtl="0" algn="l">
              <a:spcBef>
                <a:spcPts val="0"/>
              </a:spcBef>
              <a:buNone/>
              <a:defRPr b="0" i="0" sz="1100" u="none" cap="none" strike="noStrike">
                <a:solidFill>
                  <a:schemeClr val="dk1"/>
                </a:solidFill>
                <a:latin typeface="Arial"/>
                <a:ea typeface="Arial"/>
                <a:cs typeface="Arial"/>
                <a:sym typeface="Arial"/>
              </a:defRPr>
            </a:lvl6pPr>
            <a:lvl7pPr indent="0" lvl="6" marL="2743200" marR="0" rtl="0" algn="l">
              <a:spcBef>
                <a:spcPts val="0"/>
              </a:spcBef>
              <a:buNone/>
              <a:defRPr b="0" i="0" sz="1100" u="none" cap="none" strike="noStrike">
                <a:solidFill>
                  <a:schemeClr val="dk1"/>
                </a:solidFill>
                <a:latin typeface="Arial"/>
                <a:ea typeface="Arial"/>
                <a:cs typeface="Arial"/>
                <a:sym typeface="Arial"/>
              </a:defRPr>
            </a:lvl7pPr>
            <a:lvl8pPr indent="0" lvl="7" marL="3200400" marR="0" rtl="0" algn="l">
              <a:spcBef>
                <a:spcPts val="0"/>
              </a:spcBef>
              <a:buNone/>
              <a:defRPr b="0" i="0" sz="1100" u="none" cap="none" strike="noStrike">
                <a:solidFill>
                  <a:schemeClr val="dk1"/>
                </a:solidFill>
                <a:latin typeface="Arial"/>
                <a:ea typeface="Arial"/>
                <a:cs typeface="Arial"/>
                <a:sym typeface="Arial"/>
              </a:defRPr>
            </a:lvl8pPr>
            <a:lvl9pPr indent="0" lvl="8" marL="3657600" marR="0" rtl="0" algn="l">
              <a:spcBef>
                <a:spcPts val="0"/>
              </a:spcBef>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 name="Shape 19"/>
        <p:cNvGrpSpPr/>
        <p:nvPr/>
      </p:nvGrpSpPr>
      <p:grpSpPr>
        <a:xfrm>
          <a:off x="0" y="0"/>
          <a:ext cx="0" cy="0"/>
          <a:chOff x="0" y="0"/>
          <a:chExt cx="0" cy="0"/>
        </a:xfrm>
      </p:grpSpPr>
      <p:sp>
        <p:nvSpPr>
          <p:cNvPr id="20" name="Shape 20"/>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21" name="Shape 2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 name="Shape 26"/>
        <p:cNvGrpSpPr/>
        <p:nvPr/>
      </p:nvGrpSpPr>
      <p:grpSpPr>
        <a:xfrm>
          <a:off x="0" y="0"/>
          <a:ext cx="0" cy="0"/>
          <a:chOff x="0" y="0"/>
          <a:chExt cx="0" cy="0"/>
        </a:xfrm>
      </p:grpSpPr>
      <p:sp>
        <p:nvSpPr>
          <p:cNvPr id="27" name="Shape 27"/>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28" name="Shape 28"/>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35" name="Shape 3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47" name="Shape 47"/>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54" name="Shape 54"/>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64" name="Shape 64"/>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7" name="Shape 7"/>
        <p:cNvGrpSpPr/>
        <p:nvPr/>
      </p:nvGrpSpPr>
      <p:grpSpPr>
        <a:xfrm>
          <a:off x="0" y="0"/>
          <a:ext cx="0" cy="0"/>
          <a:chOff x="0" y="0"/>
          <a:chExt cx="0" cy="0"/>
        </a:xfrm>
      </p:grpSpPr>
      <p:sp>
        <p:nvSpPr>
          <p:cNvPr id="8" name="Shape 8"/>
          <p:cNvSpPr txBox="1"/>
          <p:nvPr>
            <p:ph type="ctrTitle"/>
          </p:nvPr>
        </p:nvSpPr>
        <p:spPr>
          <a:xfrm>
            <a:off x="914400" y="3048000"/>
            <a:ext cx="8331200" cy="12191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2pPr>
            <a:lvl3pPr indent="0" lvl="2" algn="ctr">
              <a:spcBef>
                <a:spcPts val="0"/>
              </a:spcBef>
              <a:buNone/>
              <a:defRPr sz="4800"/>
            </a:lvl3pPr>
            <a:lvl4pPr indent="0" lvl="3" algn="ctr">
              <a:spcBef>
                <a:spcPts val="0"/>
              </a:spcBef>
              <a:buNone/>
              <a:defRPr sz="4800"/>
            </a:lvl4pPr>
            <a:lvl5pPr indent="0" lvl="4" algn="ctr">
              <a:spcBef>
                <a:spcPts val="0"/>
              </a:spcBef>
              <a:buNone/>
              <a:defRPr sz="4800"/>
            </a:lvl5pPr>
            <a:lvl6pPr indent="0" lvl="5" algn="ctr">
              <a:spcBef>
                <a:spcPts val="0"/>
              </a:spcBef>
              <a:buNone/>
              <a:defRPr sz="4800"/>
            </a:lvl6pPr>
            <a:lvl7pPr indent="0" lvl="6" algn="ctr">
              <a:spcBef>
                <a:spcPts val="0"/>
              </a:spcBef>
              <a:buNone/>
              <a:defRPr sz="4800"/>
            </a:lvl7pPr>
            <a:lvl8pPr indent="0" lvl="7" algn="ctr">
              <a:spcBef>
                <a:spcPts val="0"/>
              </a:spcBef>
              <a:buNone/>
              <a:defRPr sz="4800"/>
            </a:lvl8pPr>
            <a:lvl9pPr indent="0" lvl="8" algn="ctr">
              <a:spcBef>
                <a:spcPts val="0"/>
              </a:spcBef>
              <a:buNone/>
              <a:defRPr sz="4800"/>
            </a:lvl9pPr>
          </a:lstStyle>
          <a:p/>
        </p:txBody>
      </p:sp>
      <p:sp>
        <p:nvSpPr>
          <p:cNvPr id="9" name="Shape 9"/>
          <p:cNvSpPr txBox="1"/>
          <p:nvPr>
            <p:ph idx="1" type="subTitle"/>
          </p:nvPr>
        </p:nvSpPr>
        <p:spPr>
          <a:xfrm>
            <a:off x="1828800" y="4572000"/>
            <a:ext cx="6502399" cy="914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x">
    <p:spTree>
      <p:nvGrpSpPr>
        <p:cNvPr id="10" name="Shape 10"/>
        <p:cNvGrpSpPr/>
        <p:nvPr/>
      </p:nvGrpSpPr>
      <p:grpSpPr>
        <a:xfrm>
          <a:off x="0" y="0"/>
          <a:ext cx="0" cy="0"/>
          <a:chOff x="0" y="0"/>
          <a:chExt cx="0" cy="0"/>
        </a:xfrm>
      </p:grpSpPr>
      <p:sp>
        <p:nvSpPr>
          <p:cNvPr id="11" name="Shape 11"/>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2" name="Shape 12"/>
          <p:cNvSpPr txBox="1"/>
          <p:nvPr>
            <p:ph idx="1" type="body"/>
          </p:nvPr>
        </p:nvSpPr>
        <p:spPr>
          <a:xfrm>
            <a:off x="304800" y="1828800"/>
            <a:ext cx="9550400"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woColTx">
    <p:spTree>
      <p:nvGrpSpPr>
        <p:cNvPr id="13" name="Shape 13"/>
        <p:cNvGrpSpPr/>
        <p:nvPr/>
      </p:nvGrpSpPr>
      <p:grpSpPr>
        <a:xfrm>
          <a:off x="0" y="0"/>
          <a:ext cx="0" cy="0"/>
          <a:chOff x="0" y="0"/>
          <a:chExt cx="0" cy="0"/>
        </a:xfrm>
      </p:grpSpPr>
      <p:sp>
        <p:nvSpPr>
          <p:cNvPr id="14" name="Shape 14"/>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5" name="Shape 15"/>
          <p:cNvSpPr txBox="1"/>
          <p:nvPr>
            <p:ph idx="1" type="body"/>
          </p:nvPr>
        </p:nvSpPr>
        <p:spPr>
          <a:xfrm>
            <a:off x="30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
        <p:nvSpPr>
          <p:cNvPr id="16" name="Shape 16"/>
          <p:cNvSpPr txBox="1"/>
          <p:nvPr>
            <p:ph idx="2" type="body"/>
          </p:nvPr>
        </p:nvSpPr>
        <p:spPr>
          <a:xfrm>
            <a:off x="538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_ONLY">
    <p:spTree>
      <p:nvGrpSpPr>
        <p:cNvPr id="17" name="Shape 17"/>
        <p:cNvGrpSpPr/>
        <p:nvPr/>
      </p:nvGrpSpPr>
      <p:grpSpPr>
        <a:xfrm>
          <a:off x="0" y="0"/>
          <a:ext cx="0" cy="0"/>
          <a:chOff x="0" y="0"/>
          <a:chExt cx="0" cy="0"/>
        </a:xfrm>
      </p:grpSpPr>
      <p:sp>
        <p:nvSpPr>
          <p:cNvPr id="18" name="Shape 18"/>
          <p:cNvSpPr txBox="1"/>
          <p:nvPr>
            <p:ph idx="1" type="body"/>
          </p:nvPr>
        </p:nvSpPr>
        <p:spPr>
          <a:xfrm>
            <a:off x="304800" y="6705600"/>
            <a:ext cx="9550400" cy="6095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6.png"/><Relationship Id="rId4" Type="http://schemas.openxmlformats.org/officeDocument/2006/relationships/hyperlink" Target="https://www.washingtonpost.com/lifestyle/kidspost/what-its-like-to-be-a-national-park-ranger/2013/07/03/fcefb058-da9b-11e2-9df4-895344c13c30_story.html" TargetMode="External"/><Relationship Id="rId5" Type="http://schemas.openxmlformats.org/officeDocument/2006/relationships/image" Target="../media/image0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6.png"/><Relationship Id="rId4" Type="http://schemas.openxmlformats.org/officeDocument/2006/relationships/hyperlink" Target="https://www.sciencenewsforstudents.org/article/self-designed-tattoos-are-fashionable-technology" TargetMode="External"/><Relationship Id="rId5" Type="http://schemas.openxmlformats.org/officeDocument/2006/relationships/image" Target="../media/image04.png"/><Relationship Id="rId6" Type="http://schemas.openxmlformats.org/officeDocument/2006/relationships/hyperlink" Target="http://youtube.com/v/2gLoMg2yapU" TargetMode="External"/><Relationship Id="rId7" Type="http://schemas.openxmlformats.org/officeDocument/2006/relationships/image" Target="../media/image0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6.png"/><Relationship Id="rId4" Type="http://schemas.openxmlformats.org/officeDocument/2006/relationships/hyperlink" Target="https://www.studentnewsdaily.com/daily-news-article/trump-clinton-debate-expected-to-shatter-records/" TargetMode="External"/><Relationship Id="rId5" Type="http://schemas.openxmlformats.org/officeDocument/2006/relationships/hyperlink" Target="https://www.studentnewsdaily.com/daily-news-article/trump-clinton-debate-expected-to-shatter-records/" TargetMode="External"/><Relationship Id="rId6"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6.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hyperlink" Target="http://www.thecitizennews.com/articles/01-16-2013/lake-mac-starts-filling" TargetMode="External"/><Relationship Id="rId6"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6.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hyperlink" Target="http://www.thecitizennews.com/articles/01-16-2013/lake-mac-starts-filling" TargetMode="External"/><Relationship Id="rId6"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2" name="Shape 22"/>
        <p:cNvGrpSpPr/>
        <p:nvPr/>
      </p:nvGrpSpPr>
      <p:grpSpPr>
        <a:xfrm>
          <a:off x="0" y="0"/>
          <a:ext cx="0" cy="0"/>
          <a:chOff x="0" y="0"/>
          <a:chExt cx="0" cy="0"/>
        </a:xfrm>
      </p:grpSpPr>
      <p:sp>
        <p:nvSpPr>
          <p:cNvPr id="23" name="Shape 23"/>
          <p:cNvSpPr txBox="1"/>
          <p:nvPr/>
        </p:nvSpPr>
        <p:spPr>
          <a:xfrm>
            <a:off x="291175" y="178350"/>
            <a:ext cx="9711000" cy="73626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1" sz="1800"/>
          </a:p>
          <a:p>
            <a:pPr indent="0" lvl="0" marL="0" marR="0" rtl="0" algn="l">
              <a:lnSpc>
                <a:spcPct val="100000"/>
              </a:lnSpc>
              <a:spcBef>
                <a:spcPts val="0"/>
              </a:spcBef>
              <a:spcAft>
                <a:spcPts val="0"/>
              </a:spcAft>
              <a:buClr>
                <a:srgbClr val="000000"/>
              </a:buClr>
              <a:buFont typeface="Arial"/>
              <a:buNone/>
            </a:pPr>
            <a:r>
              <a:t/>
            </a:r>
            <a:endParaRPr b="1" sz="1800"/>
          </a:p>
          <a:p>
            <a:pPr indent="0" lvl="0" marL="0" marR="0" rtl="0" algn="l">
              <a:lnSpc>
                <a:spcPct val="100000"/>
              </a:lnSpc>
              <a:spcBef>
                <a:spcPts val="0"/>
              </a:spcBef>
              <a:spcAft>
                <a:spcPts val="0"/>
              </a:spcAft>
              <a:buClr>
                <a:srgbClr val="000000"/>
              </a:buClr>
              <a:buSzPct val="25000"/>
              <a:buFont typeface="Arial"/>
              <a:buNone/>
            </a:pPr>
            <a:r>
              <a:rPr b="1" i="0" lang="en-US" sz="4800" u="none" cap="none" strike="noStrike">
                <a:solidFill>
                  <a:srgbClr val="000000"/>
                </a:solidFill>
                <a:latin typeface="Happy Monkey"/>
                <a:ea typeface="Happy Monkey"/>
                <a:cs typeface="Happy Monkey"/>
                <a:sym typeface="Happy Monkey"/>
              </a:rPr>
              <a:t>Week of </a:t>
            </a:r>
            <a:r>
              <a:rPr b="1" lang="en-US" sz="4800">
                <a:latin typeface="Happy Monkey"/>
                <a:ea typeface="Happy Monkey"/>
                <a:cs typeface="Happy Monkey"/>
                <a:sym typeface="Happy Monkey"/>
              </a:rPr>
              <a:t>Sept. 26</a:t>
            </a:r>
            <a:r>
              <a:rPr b="1" i="0" lang="en-US" sz="4800" u="none" cap="none" strike="noStrike">
                <a:solidFill>
                  <a:srgbClr val="000000"/>
                </a:solidFill>
                <a:latin typeface="Happy Monkey"/>
                <a:ea typeface="Happy Monkey"/>
                <a:cs typeface="Happy Monkey"/>
                <a:sym typeface="Happy Monkey"/>
              </a:rPr>
              <a:t>, 2016  </a:t>
            </a:r>
          </a:p>
          <a:p>
            <a:pPr indent="0" lvl="0" marL="0" marR="0" rtl="0" algn="l">
              <a:lnSpc>
                <a:spcPct val="100000"/>
              </a:lnSpc>
              <a:spcBef>
                <a:spcPts val="0"/>
              </a:spcBef>
              <a:spcAft>
                <a:spcPts val="0"/>
              </a:spcAft>
              <a:buClr>
                <a:srgbClr val="000000"/>
              </a:buClr>
              <a:buSzPct val="25000"/>
              <a:buFont typeface="Arial"/>
              <a:buNone/>
            </a:pPr>
            <a:r>
              <a:rPr b="1" i="0" lang="en-US" sz="4800" u="none" cap="none" strike="noStrike">
                <a:solidFill>
                  <a:srgbClr val="000000"/>
                </a:solidFill>
                <a:latin typeface="Happy Monkey"/>
                <a:ea typeface="Happy Monkey"/>
                <a:cs typeface="Happy Monkey"/>
                <a:sym typeface="Happy Monkey"/>
              </a:rPr>
              <a:t>Current Events Wk #</a:t>
            </a:r>
            <a:r>
              <a:rPr b="1" lang="en-US" sz="4800">
                <a:latin typeface="Happy Monkey"/>
                <a:ea typeface="Happy Monkey"/>
                <a:cs typeface="Happy Monkey"/>
                <a:sym typeface="Happy Monkey"/>
              </a:rPr>
              <a:t>8</a:t>
            </a:r>
          </a:p>
        </p:txBody>
      </p:sp>
      <p:sp>
        <p:nvSpPr>
          <p:cNvPr id="24" name="Shape 24"/>
          <p:cNvSpPr txBox="1"/>
          <p:nvPr/>
        </p:nvSpPr>
        <p:spPr>
          <a:xfrm>
            <a:off x="291175" y="5966500"/>
            <a:ext cx="8982300" cy="1376700"/>
          </a:xfrm>
          <a:prstGeom prst="rect">
            <a:avLst/>
          </a:prstGeom>
          <a:noFill/>
          <a:ln>
            <a:noFill/>
          </a:ln>
        </p:spPr>
        <p:txBody>
          <a:bodyPr anchorCtr="0" anchor="t" bIns="91425" lIns="91425" rIns="91425" tIns="91425">
            <a:noAutofit/>
          </a:bodyPr>
          <a:lstStyle/>
          <a:p>
            <a:pPr lvl="0" rtl="0">
              <a:spcBef>
                <a:spcPts val="0"/>
              </a:spcBef>
              <a:buClr>
                <a:schemeClr val="dk1"/>
              </a:buClr>
              <a:buSzPct val="25000"/>
              <a:buFont typeface="Arial"/>
              <a:buNone/>
            </a:pPr>
            <a:r>
              <a:rPr b="1" lang="en-US" sz="1800">
                <a:solidFill>
                  <a:schemeClr val="dk1"/>
                </a:solidFill>
                <a:latin typeface="Happy Monkey"/>
                <a:ea typeface="Happy Monkey"/>
                <a:cs typeface="Happy Monkey"/>
                <a:sym typeface="Happy Monkey"/>
              </a:rPr>
              <a:t>What does this quote by Mark Twain mean? Do you agree or disagree? How else could you become informed?</a:t>
            </a:r>
          </a:p>
          <a:p>
            <a:pPr lvl="0" rtl="0">
              <a:spcBef>
                <a:spcPts val="0"/>
              </a:spcBef>
              <a:buClr>
                <a:schemeClr val="dk1"/>
              </a:buClr>
              <a:buFont typeface="Arial"/>
              <a:buNone/>
            </a:pPr>
            <a:r>
              <a:t/>
            </a:r>
            <a:endParaRPr b="1" sz="1800">
              <a:solidFill>
                <a:schemeClr val="dk1"/>
              </a:solidFill>
              <a:latin typeface="Happy Monkey"/>
              <a:ea typeface="Happy Monkey"/>
              <a:cs typeface="Happy Monkey"/>
              <a:sym typeface="Happy Monkey"/>
            </a:endParaRPr>
          </a:p>
          <a:p>
            <a:pPr lvl="0" rtl="0">
              <a:spcBef>
                <a:spcPts val="0"/>
              </a:spcBef>
              <a:buClr>
                <a:schemeClr val="dk1"/>
              </a:buClr>
              <a:buFont typeface="Arial"/>
              <a:buNone/>
            </a:pPr>
            <a:r>
              <a:t/>
            </a:r>
            <a:endParaRPr b="1" sz="1800">
              <a:solidFill>
                <a:schemeClr val="dk1"/>
              </a:solidFill>
              <a:latin typeface="Happy Monkey"/>
              <a:ea typeface="Happy Monkey"/>
              <a:cs typeface="Happy Monkey"/>
              <a:sym typeface="Happy Monkey"/>
            </a:endParaRPr>
          </a:p>
        </p:txBody>
      </p:sp>
      <p:pic>
        <p:nvPicPr>
          <p:cNvPr descr="quote about news.jpg" id="25" name="Shape 25"/>
          <p:cNvPicPr preferRelativeResize="0"/>
          <p:nvPr/>
        </p:nvPicPr>
        <p:blipFill rotWithShape="1">
          <a:blip r:embed="rId4">
            <a:alphaModFix/>
          </a:blip>
          <a:srcRect b="24609" l="0" r="8441" t="23440"/>
          <a:stretch/>
        </p:blipFill>
        <p:spPr>
          <a:xfrm>
            <a:off x="0" y="2902300"/>
            <a:ext cx="10160000" cy="295962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9" name="Shape 29"/>
        <p:cNvGrpSpPr/>
        <p:nvPr/>
      </p:nvGrpSpPr>
      <p:grpSpPr>
        <a:xfrm>
          <a:off x="0" y="0"/>
          <a:ext cx="0" cy="0"/>
          <a:chOff x="0" y="0"/>
          <a:chExt cx="0" cy="0"/>
        </a:xfrm>
      </p:grpSpPr>
      <p:sp>
        <p:nvSpPr>
          <p:cNvPr id="30" name="Shape 30"/>
          <p:cNvSpPr txBox="1"/>
          <p:nvPr>
            <p:ph type="title"/>
          </p:nvPr>
        </p:nvSpPr>
        <p:spPr>
          <a:xfrm>
            <a:off x="740825" y="389800"/>
            <a:ext cx="8761500" cy="1326900"/>
          </a:xfrm>
          <a:prstGeom prst="rect">
            <a:avLst/>
          </a:prstGeom>
          <a:noFill/>
          <a:ln>
            <a:noFill/>
          </a:ln>
        </p:spPr>
        <p:txBody>
          <a:bodyPr anchorCtr="0" anchor="b" bIns="38100" lIns="38100" rIns="38100" tIns="38100">
            <a:noAutofit/>
          </a:bodyPr>
          <a:lstStyle/>
          <a:p>
            <a:pPr indent="0" lvl="0" marL="0" marR="0" rtl="0" algn="l">
              <a:lnSpc>
                <a:spcPct val="119000"/>
              </a:lnSpc>
              <a:spcBef>
                <a:spcPts val="0"/>
              </a:spcBef>
              <a:spcAft>
                <a:spcPts val="0"/>
              </a:spcAft>
              <a:buClr>
                <a:srgbClr val="000000"/>
              </a:buClr>
              <a:buSzPct val="25000"/>
              <a:buFont typeface="Arial"/>
              <a:buNone/>
            </a:pPr>
            <a:r>
              <a:rPr b="0" i="0" lang="en-US" sz="3759" u="none" cap="none" strike="noStrike">
                <a:solidFill>
                  <a:srgbClr val="000000"/>
                </a:solidFill>
                <a:latin typeface="Arial"/>
                <a:ea typeface="Arial"/>
                <a:cs typeface="Arial"/>
                <a:sym typeface="Arial"/>
              </a:rPr>
              <a:t>Type of news item: International, National, State, Local or Business</a:t>
            </a:r>
          </a:p>
        </p:txBody>
      </p:sp>
      <p:sp>
        <p:nvSpPr>
          <p:cNvPr id="31" name="Shape 31"/>
          <p:cNvSpPr txBox="1"/>
          <p:nvPr/>
        </p:nvSpPr>
        <p:spPr>
          <a:xfrm>
            <a:off x="432975" y="1828800"/>
            <a:ext cx="9482400" cy="47988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SzPct val="25000"/>
              <a:buFont typeface="Arial"/>
              <a:buNone/>
            </a:pPr>
            <a:r>
              <a:rPr b="1" lang="en-US" sz="2400">
                <a:solidFill>
                  <a:srgbClr val="2A2A2A"/>
                </a:solidFill>
                <a:latin typeface="Georgia"/>
                <a:ea typeface="Georgia"/>
                <a:cs typeface="Georgia"/>
                <a:sym typeface="Georgia"/>
              </a:rPr>
              <a:t>As our National Park System celebrates its 100th year, some of us are wondering, “What is it like to be a national park ranger?” </a:t>
            </a:r>
          </a:p>
          <a:p>
            <a:pPr indent="0" lvl="0" marL="0" marR="0" rtl="0" algn="l">
              <a:lnSpc>
                <a:spcPct val="100000"/>
              </a:lnSpc>
              <a:spcBef>
                <a:spcPts val="0"/>
              </a:spcBef>
              <a:spcAft>
                <a:spcPts val="0"/>
              </a:spcAft>
              <a:buClr>
                <a:srgbClr val="000000"/>
              </a:buClr>
              <a:buFont typeface="Arial"/>
              <a:buNone/>
            </a:pPr>
            <a:r>
              <a:t/>
            </a:r>
            <a:endParaRPr sz="1500">
              <a:solidFill>
                <a:srgbClr val="11111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Font typeface="Arial"/>
              <a:buNone/>
            </a:pPr>
            <a:r>
              <a:t/>
            </a:r>
            <a:endParaRPr sz="1500">
              <a:solidFill>
                <a:srgbClr val="11111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ct val="25000"/>
              <a:buFont typeface="Arial"/>
              <a:buNone/>
            </a:pPr>
            <a:r>
              <a:rPr lang="en-US" sz="1500">
                <a:solidFill>
                  <a:srgbClr val="111111"/>
                </a:solidFill>
                <a:latin typeface="Georgia"/>
                <a:ea typeface="Georgia"/>
                <a:cs typeface="Georgia"/>
                <a:sym typeface="Georgia"/>
              </a:rPr>
              <a:t>What is it like to be a park ranger at one of our nation’s “national treasures”? Think about what attributes it must require to take on this important job and then read the article and watch the videos to find out what the data and the rangers have to say. </a:t>
            </a:r>
          </a:p>
          <a:p>
            <a:pPr indent="0" lvl="0" marL="0" marR="0" rtl="0" algn="l">
              <a:lnSpc>
                <a:spcPct val="100000"/>
              </a:lnSpc>
              <a:spcBef>
                <a:spcPts val="0"/>
              </a:spcBef>
              <a:spcAft>
                <a:spcPts val="0"/>
              </a:spcAft>
              <a:buClr>
                <a:srgbClr val="000000"/>
              </a:buClr>
              <a:buSzPct val="25000"/>
              <a:buFont typeface="Arial"/>
              <a:buNone/>
            </a:pPr>
            <a:r>
              <a:rPr lang="en-US" sz="1500">
                <a:solidFill>
                  <a:srgbClr val="111111"/>
                </a:solidFill>
                <a:latin typeface="Georgia"/>
                <a:ea typeface="Georgia"/>
                <a:cs typeface="Georgia"/>
                <a:sym typeface="Georgia"/>
              </a:rPr>
              <a:t>Here are some of the numbers to consider: </a:t>
            </a:r>
          </a:p>
          <a:p>
            <a:pPr indent="0" lvl="0" marL="0" marR="0" rtl="0" algn="l">
              <a:lnSpc>
                <a:spcPct val="100000"/>
              </a:lnSpc>
              <a:spcBef>
                <a:spcPts val="0"/>
              </a:spcBef>
              <a:spcAft>
                <a:spcPts val="0"/>
              </a:spcAft>
              <a:buClr>
                <a:srgbClr val="000000"/>
              </a:buClr>
              <a:buSzPct val="25000"/>
              <a:buFont typeface="Arial"/>
              <a:buNone/>
            </a:pPr>
            <a:r>
              <a:rPr b="1" lang="en-US" sz="1500">
                <a:solidFill>
                  <a:srgbClr val="111111"/>
                </a:solidFill>
                <a:latin typeface="Georgia"/>
                <a:ea typeface="Georgia"/>
                <a:cs typeface="Georgia"/>
                <a:sym typeface="Georgia"/>
              </a:rPr>
              <a:t>3,861:</a:t>
            </a:r>
            <a:r>
              <a:rPr lang="en-US" sz="1500">
                <a:solidFill>
                  <a:srgbClr val="111111"/>
                </a:solidFill>
                <a:latin typeface="Georgia"/>
                <a:ea typeface="Georgia"/>
                <a:cs typeface="Georgia"/>
                <a:sym typeface="Georgia"/>
              </a:rPr>
              <a:t> the number of park rangers who work for the National Park Service</a:t>
            </a:r>
          </a:p>
          <a:p>
            <a:pPr lvl="0" rtl="0">
              <a:spcBef>
                <a:spcPts val="0"/>
              </a:spcBef>
              <a:buClr>
                <a:schemeClr val="dk1"/>
              </a:buClr>
              <a:buSzPct val="25000"/>
              <a:buFont typeface="Arial"/>
              <a:buNone/>
            </a:pPr>
            <a:r>
              <a:rPr b="1" lang="en-US" sz="1500">
                <a:solidFill>
                  <a:srgbClr val="111111"/>
                </a:solidFill>
                <a:latin typeface="Georgia"/>
                <a:ea typeface="Georgia"/>
                <a:cs typeface="Georgia"/>
                <a:sym typeface="Georgia"/>
              </a:rPr>
              <a:t>280 million:</a:t>
            </a:r>
            <a:r>
              <a:rPr lang="en-US" sz="1500">
                <a:solidFill>
                  <a:srgbClr val="111111"/>
                </a:solidFill>
                <a:latin typeface="Georgia"/>
                <a:ea typeface="Georgia"/>
                <a:cs typeface="Georgia"/>
                <a:sym typeface="Georgia"/>
              </a:rPr>
              <a:t> the average number of visitors to national parks each year</a:t>
            </a:r>
          </a:p>
          <a:p>
            <a:pPr indent="0" lvl="0" marL="0" marR="0" rtl="0" algn="l">
              <a:lnSpc>
                <a:spcPct val="100000"/>
              </a:lnSpc>
              <a:spcBef>
                <a:spcPts val="0"/>
              </a:spcBef>
              <a:spcAft>
                <a:spcPts val="0"/>
              </a:spcAft>
              <a:buClr>
                <a:srgbClr val="000000"/>
              </a:buClr>
              <a:buSzPct val="25000"/>
              <a:buFont typeface="Arial"/>
              <a:buNone/>
            </a:pPr>
            <a:r>
              <a:rPr b="1" lang="en-US" sz="3000">
                <a:solidFill>
                  <a:srgbClr val="0000FF"/>
                </a:solidFill>
                <a:latin typeface="Georgia"/>
                <a:ea typeface="Georgia"/>
                <a:cs typeface="Georgia"/>
                <a:sym typeface="Georgia"/>
              </a:rPr>
              <a:t>Article about</a:t>
            </a:r>
            <a:r>
              <a:rPr b="1" lang="en-US" sz="3000" u="sng">
                <a:solidFill>
                  <a:srgbClr val="0000FF"/>
                </a:solidFill>
                <a:latin typeface="Georgia"/>
                <a:ea typeface="Georgia"/>
                <a:cs typeface="Georgia"/>
                <a:sym typeface="Georgia"/>
                <a:hlinkClick r:id="rId4"/>
              </a:rPr>
              <a:t> what it is like to be a park ranger</a:t>
            </a:r>
          </a:p>
          <a:p>
            <a:pPr indent="0" lvl="0" marL="0" marR="0" rtl="0" algn="l">
              <a:lnSpc>
                <a:spcPct val="100000"/>
              </a:lnSpc>
              <a:spcBef>
                <a:spcPts val="0"/>
              </a:spcBef>
              <a:spcAft>
                <a:spcPts val="0"/>
              </a:spcAft>
              <a:buClr>
                <a:srgbClr val="000000"/>
              </a:buClr>
              <a:buFont typeface="Arial"/>
              <a:buNone/>
            </a:pPr>
            <a:r>
              <a:t/>
            </a:r>
            <a:endParaRPr sz="3000">
              <a:solidFill>
                <a:srgbClr val="0000FF"/>
              </a:solidFill>
              <a:highlight>
                <a:srgbClr val="FFFFFF"/>
              </a:highlight>
            </a:endParaRPr>
          </a:p>
          <a:p>
            <a:pPr indent="0" lvl="0" marL="0" marR="0" rtl="0" algn="l">
              <a:lnSpc>
                <a:spcPct val="100000"/>
              </a:lnSpc>
              <a:spcBef>
                <a:spcPts val="0"/>
              </a:spcBef>
              <a:spcAft>
                <a:spcPts val="0"/>
              </a:spcAft>
              <a:buClr>
                <a:srgbClr val="000000"/>
              </a:buClr>
              <a:buFont typeface="Arial"/>
              <a:buNone/>
            </a:pPr>
            <a:r>
              <a:t/>
            </a:r>
            <a:endParaRPr sz="3000">
              <a:solidFill>
                <a:srgbClr val="0000FF"/>
              </a:solidFill>
              <a:highlight>
                <a:srgbClr val="FFFFFF"/>
              </a:highlight>
            </a:endParaRPr>
          </a:p>
        </p:txBody>
      </p:sp>
      <p:pic>
        <p:nvPicPr>
          <p:cNvPr descr="park ranger.jpg" id="32" name="Shape 32"/>
          <p:cNvPicPr preferRelativeResize="0"/>
          <p:nvPr/>
        </p:nvPicPr>
        <p:blipFill>
          <a:blip r:embed="rId5">
            <a:alphaModFix/>
          </a:blip>
          <a:stretch>
            <a:fillRect/>
          </a:stretch>
        </p:blipFill>
        <p:spPr>
          <a:xfrm>
            <a:off x="2844500" y="5327175"/>
            <a:ext cx="3364824" cy="1796776"/>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36" name="Shape 36"/>
        <p:cNvGrpSpPr/>
        <p:nvPr/>
      </p:nvGrpSpPr>
      <p:grpSpPr>
        <a:xfrm>
          <a:off x="0" y="0"/>
          <a:ext cx="0" cy="0"/>
          <a:chOff x="0" y="0"/>
          <a:chExt cx="0" cy="0"/>
        </a:xfrm>
      </p:grpSpPr>
      <p:sp>
        <p:nvSpPr>
          <p:cNvPr id="37" name="Shape 37"/>
          <p:cNvSpPr txBox="1"/>
          <p:nvPr>
            <p:ph type="title"/>
          </p:nvPr>
        </p:nvSpPr>
        <p:spPr>
          <a:xfrm>
            <a:off x="740825" y="389800"/>
            <a:ext cx="8761500" cy="1326898"/>
          </a:xfrm>
          <a:prstGeom prst="rect">
            <a:avLst/>
          </a:prstGeom>
          <a:noFill/>
          <a:ln>
            <a:noFill/>
          </a:ln>
        </p:spPr>
        <p:txBody>
          <a:bodyPr anchorCtr="0" anchor="b" bIns="38100" lIns="38100" rIns="38100" tIns="38100">
            <a:noAutofit/>
          </a:bodyPr>
          <a:lstStyle/>
          <a:p>
            <a:pPr indent="0" lvl="0" marL="0" marR="0" rtl="0" algn="l">
              <a:lnSpc>
                <a:spcPct val="119000"/>
              </a:lnSpc>
              <a:spcBef>
                <a:spcPts val="0"/>
              </a:spcBef>
              <a:spcAft>
                <a:spcPts val="0"/>
              </a:spcAft>
              <a:buClr>
                <a:srgbClr val="000000"/>
              </a:buClr>
              <a:buSzPct val="25000"/>
              <a:buFont typeface="Arial"/>
              <a:buNone/>
            </a:pPr>
            <a:r>
              <a:rPr lang="en-US" sz="3759"/>
              <a:t>Tattoos to Control Your Technology? Coming Your Way! </a:t>
            </a:r>
          </a:p>
        </p:txBody>
      </p:sp>
      <p:sp>
        <p:nvSpPr>
          <p:cNvPr id="38" name="Shape 38"/>
          <p:cNvSpPr txBox="1"/>
          <p:nvPr/>
        </p:nvSpPr>
        <p:spPr>
          <a:xfrm>
            <a:off x="564700" y="1835900"/>
            <a:ext cx="9030600" cy="50631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txBox="1"/>
          <p:nvPr/>
        </p:nvSpPr>
        <p:spPr>
          <a:xfrm>
            <a:off x="949475" y="2133612"/>
            <a:ext cx="8763000"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 name="Shape 40"/>
          <p:cNvSpPr txBox="1"/>
          <p:nvPr/>
        </p:nvSpPr>
        <p:spPr>
          <a:xfrm>
            <a:off x="315850" y="1835900"/>
            <a:ext cx="6026400" cy="5586600"/>
          </a:xfrm>
          <a:prstGeom prst="rect">
            <a:avLst/>
          </a:prstGeom>
          <a:noFill/>
          <a:ln>
            <a:noFill/>
          </a:ln>
        </p:spPr>
        <p:txBody>
          <a:bodyPr anchorCtr="0" anchor="t" bIns="45700" lIns="91425" rIns="91425" tIns="45700">
            <a:noAutofit/>
          </a:bodyPr>
          <a:lstStyle/>
          <a:p>
            <a:pPr lvl="0" rtl="0">
              <a:lnSpc>
                <a:spcPct val="100000"/>
              </a:lnSpc>
              <a:spcBef>
                <a:spcPts val="0"/>
              </a:spcBef>
              <a:buClr>
                <a:schemeClr val="dk1"/>
              </a:buClr>
              <a:buSzPct val="61111"/>
              <a:buFont typeface="Arial"/>
              <a:buNone/>
            </a:pPr>
            <a:r>
              <a:rPr lang="en-US" sz="1800">
                <a:solidFill>
                  <a:schemeClr val="dk1"/>
                </a:solidFill>
                <a:highlight>
                  <a:srgbClr val="FFFFFF"/>
                </a:highlight>
              </a:rPr>
              <a:t>Why do people get tattoos? We might answer that people get a tattoo to  make an artistic statement, to express a passion, to be cool, etc..  How about a tattoo to control technology? That’s right! </a:t>
            </a:r>
            <a:r>
              <a:rPr lang="en-US" sz="1800">
                <a:solidFill>
                  <a:srgbClr val="212939"/>
                </a:solidFill>
                <a:highlight>
                  <a:srgbClr val="FFFFFF"/>
                </a:highlight>
              </a:rPr>
              <a:t>Cindy Kao, a computer scientist and artist  from MIT, and two other computer scientists, have worked together to create temporary tattoos called DuoSkin that are fashionable, affordable, and functional. DuoSkin is made from a skin-safe material called imitation gold leaf that conducts electricity. When applied to the skin, DuoSkin becomes a control for your tech devices. Watch the video to see Cindy Kao describe this futuristic tattoo. Do you think that such customizable fashion accessories could one day control the devices used for everything from medicine to communications and entertainment? What would be some of the advantages and disadvantages for this invention? Would you change it in any way?</a:t>
            </a:r>
          </a:p>
          <a:p>
            <a:pPr lvl="0" rtl="0">
              <a:lnSpc>
                <a:spcPct val="100000"/>
              </a:lnSpc>
              <a:spcBef>
                <a:spcPts val="0"/>
              </a:spcBef>
              <a:buClr>
                <a:schemeClr val="dk1"/>
              </a:buClr>
              <a:buSzPct val="78571"/>
              <a:buFont typeface="Arial"/>
              <a:buNone/>
            </a:pPr>
            <a:r>
              <a:rPr lang="en-US" sz="1350" u="sng">
                <a:solidFill>
                  <a:schemeClr val="hlink"/>
                </a:solidFill>
                <a:highlight>
                  <a:srgbClr val="FFFFFF"/>
                </a:highlight>
                <a:hlinkClick r:id="rId4"/>
              </a:rPr>
              <a:t>Article about the invention of DuoSkin</a:t>
            </a:r>
          </a:p>
          <a:p>
            <a:pPr lvl="0" rtl="0">
              <a:lnSpc>
                <a:spcPct val="100000"/>
              </a:lnSpc>
              <a:spcBef>
                <a:spcPts val="0"/>
              </a:spcBef>
              <a:buClr>
                <a:schemeClr val="dk1"/>
              </a:buClr>
              <a:buFont typeface="Arial"/>
              <a:buNone/>
            </a:pPr>
            <a:r>
              <a:t/>
            </a:r>
            <a:endParaRPr sz="1350">
              <a:solidFill>
                <a:srgbClr val="212939"/>
              </a:solidFill>
              <a:highlight>
                <a:srgbClr val="FFFFFF"/>
              </a:highlight>
            </a:endParaRPr>
          </a:p>
          <a:p>
            <a:pPr lvl="0" rtl="0">
              <a:lnSpc>
                <a:spcPct val="100000"/>
              </a:lnSpc>
              <a:spcBef>
                <a:spcPts val="0"/>
              </a:spcBef>
              <a:buClr>
                <a:schemeClr val="dk1"/>
              </a:buClr>
              <a:buFont typeface="Arial"/>
              <a:buNone/>
            </a:pPr>
            <a:r>
              <a:t/>
            </a:r>
            <a:endParaRPr sz="1350">
              <a:solidFill>
                <a:srgbClr val="212939"/>
              </a:solidFill>
              <a:highlight>
                <a:srgbClr val="FFFFFF"/>
              </a:highlight>
            </a:endParaRPr>
          </a:p>
          <a:p>
            <a:pPr lvl="0" rtl="0">
              <a:lnSpc>
                <a:spcPct val="100000"/>
              </a:lnSpc>
              <a:spcBef>
                <a:spcPts val="0"/>
              </a:spcBef>
              <a:buClr>
                <a:schemeClr val="dk1"/>
              </a:buClr>
              <a:buFont typeface="Arial"/>
              <a:buNone/>
            </a:pPr>
            <a:r>
              <a:t/>
            </a:r>
            <a:endParaRPr sz="1350">
              <a:solidFill>
                <a:srgbClr val="212939"/>
              </a:solidFill>
              <a:highlight>
                <a:srgbClr val="FFFFFF"/>
              </a:highlight>
            </a:endParaRPr>
          </a:p>
        </p:txBody>
      </p:sp>
      <p:pic>
        <p:nvPicPr>
          <p:cNvPr id="41" name="Shape 41"/>
          <p:cNvPicPr preferRelativeResize="0"/>
          <p:nvPr/>
        </p:nvPicPr>
        <p:blipFill>
          <a:blip r:embed="rId5">
            <a:alphaModFix/>
          </a:blip>
          <a:stretch>
            <a:fillRect/>
          </a:stretch>
        </p:blipFill>
        <p:spPr>
          <a:xfrm>
            <a:off x="8778750" y="-7"/>
            <a:ext cx="1381253" cy="1716700"/>
          </a:xfrm>
          <a:prstGeom prst="rect">
            <a:avLst/>
          </a:prstGeom>
          <a:noFill/>
          <a:ln>
            <a:noFill/>
          </a:ln>
        </p:spPr>
      </p:pic>
      <p:sp>
        <p:nvSpPr>
          <p:cNvPr descr="DuoSkin Smart Tattoo MIT &amp; Microsoft  This vanity tattoo is a smart tattoo that can be used for communications. DuoSkin Smart Tattoo Can Control Your PC and Smart Devices The DuoSkin Smart tattoo enables you to turn your skin into a temporary on-skin interface for any smart device and PC. This revolution in tattoos and technology even has the potential to save your life! What would you use a tattoo like this for? Share your thoughts in the comments below!   Source information: Intro background clip  Tattoo Timelapse - Steve Butcher | Joker -https://www.youtube.com/watch?v=pAMuE... This guy does epic timelapse tattoos check them out!  Main Source and Video  http://fortune.com/2016/08/13/tempora...  Music Info. Music Provided by NCS Itro &amp; Tobu - Cloud 9 [NCS Release] https://www.youtube.com/watch?v=VtKbi... Tobu: ➞ Spotify http://smarturl.it/Tobu_Spotify ➞ SoundCloud https://soundcloud.com/7obu ➞ Facebook https://www.facebook.com/tobuofficial ➞ Twitter https://twitter.com/tobuofficial ➞ YouTube https://www.youtube.com/user/tobuoffi...  Itro: ➞ Spotify http://open.spotify.com/artist/6fEZjg... ➞ Facebook https://www.facebook.com/officialitro ➞ Twitter https://twitter.com/itromsc ➞ YouTube https://www.youtube.com/user/official... ➞ SoundCloud https://soundcloud.com/itro MIT DuoSkin: tattoo on your wrist seems like science fiction but it is not.  MIT DuoSkin: tattoo on your wrist seems like science fiction but it is not.  Answers to the name of MIT Media Lab called DuoSkin and has the peculiarity that can convert a tattoo on an interface to interact either with the phone, the tablet the TV or any other device that can be supported. If you do not believe just keep reading. The origin of the baby project tattoos so fashionable lately but we see an inspiration in the world of jewelry. Cindy Liu Hsin-Kao, PhD student at the MIT Media Lab explains that these tattoos combine fashion and functionality and make it so that would be easy to implement and inexpensive. The design that can be applied is free and the only requirement is to use gold leaf when applied to the skin.  A tattoo contains the necessary circuitry that such as a NFC chip or other electronic components. The same tattoo could also serve both as an interface for input or output data. Output since the same could for example adjust the volume of your television or change channels and input since it could change color depending on our body temperature thanks to built-in LED. And thanks to NFC or Bluetooth could communicate with other tattoos on other users to exchange information. It would be like an evolution of wearables, an older cousin of smart watches that clear, would require only that users were willing to be marked and carry this knob controller tattoo permanently.  #MITDuoSkin #DuoSkin #technology #AbanTech #MIT #MicrosoftResearch #LED #Bluetooth #device #tablet #TV jewelry #Accessories #tattoo DuoSkin turns temporary tattoos into on-skin interfaces  MIT's DuoSkin turns temporary tattoos into on-skin interfaces.  Your next tattoo could be functional as well as looking great!  A new MIT Media Lab product called DuoSkin created in partnership with Microsoft Research, turns temporary tattoos into connected interfaces, letting them act as input for smartphones or computers. Display output can be based on changes in body temperature and transmit data to other devices via NFC...  https://techcrunch.com/2016/08/12/duo...   http://www.duoskin.uk MIT's DuoSkin smart tattoos MIT has developed temporary tattoos that can control your devices. DuoSkin - A metallic tattoo that lets you use your skin to control your smartphones and computers. See more info on this page - http://duoskin.media.mit.edu  Subscribe - https://goo.gl/9gkz3k Facebook - http://facebook.com/MichiYamamotoTech Twitter - http://twitter.com/MichiYamamotoT Instagram - http://instagram.com/michi.yamamoto Blogger - http://awesome-techs.blogspot.com Smart Tattoo" id="42" name="Shape 42" title="DuoSkin turns temporary tattoos into on-skin interfaces">
            <a:hlinkClick r:id="rId6"/>
          </p:cNvPr>
          <p:cNvSpPr/>
          <p:nvPr/>
        </p:nvSpPr>
        <p:spPr>
          <a:xfrm>
            <a:off x="6342249" y="3355200"/>
            <a:ext cx="3817599" cy="2863199"/>
          </a:xfrm>
          <a:prstGeom prst="rect">
            <a:avLst/>
          </a:prstGeom>
          <a:blipFill>
            <a:blip r:embed="rId7">
              <a:alphaModFix/>
            </a:blip>
            <a:stretch>
              <a:fillRect/>
            </a:stretch>
          </a:blipFill>
          <a:ln>
            <a:noFill/>
          </a:ln>
        </p:spPr>
      </p:sp>
      <p:sp>
        <p:nvSpPr>
          <p:cNvPr id="43" name="Shape 43"/>
          <p:cNvSpPr txBox="1"/>
          <p:nvPr/>
        </p:nvSpPr>
        <p:spPr>
          <a:xfrm>
            <a:off x="6614850" y="2221812"/>
            <a:ext cx="3272400" cy="346800"/>
          </a:xfrm>
          <a:prstGeom prst="rect">
            <a:avLst/>
          </a:prstGeom>
          <a:noFill/>
          <a:ln>
            <a:noFill/>
          </a:ln>
        </p:spPr>
        <p:txBody>
          <a:bodyPr anchorCtr="0" anchor="t" bIns="91425" lIns="91425" rIns="91425" tIns="91425">
            <a:noAutofit/>
          </a:bodyPr>
          <a:lstStyle/>
          <a:p>
            <a:pPr lvl="0">
              <a:spcBef>
                <a:spcPts val="0"/>
              </a:spcBef>
              <a:buNone/>
            </a:pPr>
            <a:r>
              <a:rPr lang="en-US"/>
              <a:t>Watch this video for more information!</a:t>
            </a:r>
          </a:p>
        </p:txBody>
      </p:sp>
      <p:sp>
        <p:nvSpPr>
          <p:cNvPr id="44" name="Shape 44"/>
          <p:cNvSpPr/>
          <p:nvPr/>
        </p:nvSpPr>
        <p:spPr>
          <a:xfrm>
            <a:off x="8198150" y="2705725"/>
            <a:ext cx="485700" cy="5895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4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8" name="Shape 48"/>
        <p:cNvGrpSpPr/>
        <p:nvPr/>
      </p:nvGrpSpPr>
      <p:grpSpPr>
        <a:xfrm>
          <a:off x="0" y="0"/>
          <a:ext cx="0" cy="0"/>
          <a:chOff x="0" y="0"/>
          <a:chExt cx="0" cy="0"/>
        </a:xfrm>
      </p:grpSpPr>
      <p:sp>
        <p:nvSpPr>
          <p:cNvPr id="49" name="Shape 49"/>
          <p:cNvSpPr txBox="1"/>
          <p:nvPr>
            <p:ph type="title"/>
          </p:nvPr>
        </p:nvSpPr>
        <p:spPr>
          <a:xfrm>
            <a:off x="740825" y="389800"/>
            <a:ext cx="8761575" cy="1326774"/>
          </a:xfrm>
          <a:prstGeom prst="rect">
            <a:avLst/>
          </a:prstGeom>
          <a:noFill/>
          <a:ln>
            <a:noFill/>
          </a:ln>
        </p:spPr>
        <p:txBody>
          <a:bodyPr anchorCtr="0" anchor="b" bIns="38100" lIns="38100" rIns="38100" tIns="38100">
            <a:noAutofit/>
          </a:bodyPr>
          <a:lstStyle/>
          <a:p>
            <a:pPr indent="0" lvl="0" marL="0" marR="0" rtl="0" algn="l">
              <a:lnSpc>
                <a:spcPct val="119000"/>
              </a:lnSpc>
              <a:spcBef>
                <a:spcPts val="0"/>
              </a:spcBef>
              <a:spcAft>
                <a:spcPts val="0"/>
              </a:spcAft>
              <a:buClr>
                <a:srgbClr val="000000"/>
              </a:buClr>
              <a:buSzPct val="25000"/>
              <a:buFont typeface="Arial"/>
              <a:buNone/>
            </a:pPr>
            <a:r>
              <a:rPr b="0" i="0" lang="en-US" sz="3759" u="none" cap="none" strike="noStrike">
                <a:solidFill>
                  <a:srgbClr val="000000"/>
                </a:solidFill>
                <a:latin typeface="Arial"/>
                <a:ea typeface="Arial"/>
                <a:cs typeface="Arial"/>
                <a:sym typeface="Arial"/>
              </a:rPr>
              <a:t>Type of news item: International, National, State, Local or Business</a:t>
            </a:r>
          </a:p>
        </p:txBody>
      </p:sp>
      <p:sp>
        <p:nvSpPr>
          <p:cNvPr id="50" name="Shape 50">
            <a:hlinkClick r:id="rId4"/>
          </p:cNvPr>
          <p:cNvSpPr txBox="1"/>
          <p:nvPr/>
        </p:nvSpPr>
        <p:spPr>
          <a:xfrm>
            <a:off x="401950" y="1828800"/>
            <a:ext cx="9497700" cy="5486100"/>
          </a:xfrm>
          <a:prstGeom prst="rect">
            <a:avLst/>
          </a:prstGeom>
          <a:noFill/>
          <a:ln>
            <a:noFill/>
          </a:ln>
        </p:spPr>
        <p:txBody>
          <a:bodyPr anchorCtr="0" anchor="t" bIns="38100" lIns="38100" rIns="38100" tIns="38100">
            <a:noAutofit/>
          </a:bodyPr>
          <a:lstStyle/>
          <a:p>
            <a:pPr lvl="0" rtl="0">
              <a:lnSpc>
                <a:spcPct val="110000"/>
              </a:lnSpc>
              <a:spcBef>
                <a:spcPts val="1700"/>
              </a:spcBef>
              <a:spcAft>
                <a:spcPts val="800"/>
              </a:spcAft>
              <a:buClr>
                <a:schemeClr val="dk1"/>
              </a:buClr>
              <a:buSzPct val="35483"/>
              <a:buFont typeface="Arial"/>
              <a:buNone/>
            </a:pPr>
            <a:r>
              <a:rPr b="1" lang="en-US" sz="3100">
                <a:solidFill>
                  <a:srgbClr val="333333"/>
                </a:solidFill>
                <a:latin typeface="Merriweather"/>
                <a:ea typeface="Merriweather"/>
                <a:cs typeface="Merriweather"/>
                <a:sym typeface="Merriweather"/>
              </a:rPr>
              <a:t>Trump-Clinton debate expected to shatter records</a:t>
            </a:r>
          </a:p>
          <a:p>
            <a:pPr lvl="0" rtl="0">
              <a:lnSpc>
                <a:spcPct val="110000"/>
              </a:lnSpc>
              <a:spcBef>
                <a:spcPts val="1700"/>
              </a:spcBef>
              <a:spcAft>
                <a:spcPts val="800"/>
              </a:spcAft>
              <a:buClr>
                <a:schemeClr val="dk1"/>
              </a:buClr>
              <a:buSzPct val="61111"/>
              <a:buFont typeface="Arial"/>
              <a:buNone/>
            </a:pPr>
            <a:r>
              <a:rPr lang="en-US" sz="1800">
                <a:solidFill>
                  <a:srgbClr val="333333"/>
                </a:solidFill>
                <a:latin typeface="Merriweather"/>
                <a:ea typeface="Merriweather"/>
                <a:cs typeface="Merriweather"/>
                <a:sym typeface="Merriweather"/>
              </a:rPr>
              <a:t>The first debate between presidential candidates Donald Trump and Hilary Clinton will take place this week. Read the article and see if you can answer these questions: </a:t>
            </a:r>
            <a:r>
              <a:rPr lang="en-US" u="sng">
                <a:solidFill>
                  <a:schemeClr val="hlink"/>
                </a:solidFill>
                <a:hlinkClick r:id="rId5"/>
              </a:rPr>
              <a:t>https://www.studentnewsdaily.com/daily-news-article/trump-clinton-debate-expected-to-shatter-records/</a:t>
            </a:r>
          </a:p>
          <a:p>
            <a:pPr lvl="0" rtl="0">
              <a:lnSpc>
                <a:spcPct val="160000"/>
              </a:lnSpc>
              <a:spcBef>
                <a:spcPts val="0"/>
              </a:spcBef>
              <a:spcAft>
                <a:spcPts val="800"/>
              </a:spcAft>
              <a:buClr>
                <a:schemeClr val="dk1"/>
              </a:buClr>
              <a:buSzPct val="91666"/>
              <a:buFont typeface="Arial"/>
              <a:buNone/>
            </a:pPr>
            <a:r>
              <a:rPr lang="en-US" sz="1200">
                <a:solidFill>
                  <a:srgbClr val="38761D"/>
                </a:solidFill>
                <a:latin typeface="Merriweather"/>
                <a:ea typeface="Merriweather"/>
                <a:cs typeface="Merriweather"/>
                <a:sym typeface="Merriweather"/>
              </a:rPr>
              <a:t>1. a) When is the first presidential debate? (date, time, place, how/where to watch)</a:t>
            </a:r>
          </a:p>
          <a:p>
            <a:pPr lvl="0" rtl="0">
              <a:lnSpc>
                <a:spcPct val="160000"/>
              </a:lnSpc>
              <a:spcBef>
                <a:spcPts val="0"/>
              </a:spcBef>
              <a:spcAft>
                <a:spcPts val="800"/>
              </a:spcAft>
              <a:buClr>
                <a:schemeClr val="dk1"/>
              </a:buClr>
              <a:buSzPct val="91666"/>
              <a:buFont typeface="Arial"/>
              <a:buNone/>
            </a:pPr>
            <a:r>
              <a:rPr lang="en-US" sz="1200">
                <a:solidFill>
                  <a:srgbClr val="38761D"/>
                </a:solidFill>
                <a:latin typeface="Merriweather"/>
                <a:ea typeface="Merriweather"/>
                <a:cs typeface="Merriweather"/>
                <a:sym typeface="Merriweather"/>
              </a:rPr>
              <a:t>    b) How many viewers are possible, according to experts interviewed by The Hill?</a:t>
            </a:r>
          </a:p>
          <a:p>
            <a:pPr lvl="0" rtl="0">
              <a:lnSpc>
                <a:spcPct val="160000"/>
              </a:lnSpc>
              <a:spcBef>
                <a:spcPts val="0"/>
              </a:spcBef>
              <a:spcAft>
                <a:spcPts val="800"/>
              </a:spcAft>
              <a:buClr>
                <a:schemeClr val="dk1"/>
              </a:buClr>
              <a:buSzPct val="91666"/>
              <a:buFont typeface="Arial"/>
              <a:buNone/>
            </a:pPr>
            <a:r>
              <a:rPr lang="en-US" sz="1200">
                <a:solidFill>
                  <a:srgbClr val="38761D"/>
                </a:solidFill>
                <a:latin typeface="Merriweather"/>
                <a:ea typeface="Merriweather"/>
                <a:cs typeface="Merriweather"/>
                <a:sym typeface="Merriweather"/>
              </a:rPr>
              <a:t>2. Why would such a large number of viewers be so significant? (see para. 2-3)</a:t>
            </a:r>
          </a:p>
          <a:p>
            <a:pPr lvl="0" rtl="0">
              <a:lnSpc>
                <a:spcPct val="160000"/>
              </a:lnSpc>
              <a:spcBef>
                <a:spcPts val="0"/>
              </a:spcBef>
              <a:spcAft>
                <a:spcPts val="800"/>
              </a:spcAft>
              <a:buClr>
                <a:schemeClr val="dk1"/>
              </a:buClr>
              <a:buSzPct val="91666"/>
              <a:buFont typeface="Arial"/>
              <a:buNone/>
            </a:pPr>
            <a:r>
              <a:rPr lang="en-US" sz="1200">
                <a:solidFill>
                  <a:srgbClr val="38761D"/>
                </a:solidFill>
                <a:latin typeface="Merriweather"/>
                <a:ea typeface="Merriweather"/>
                <a:cs typeface="Merriweather"/>
                <a:sym typeface="Merriweather"/>
              </a:rPr>
              <a:t>3. How would 100 million compare to the final episode of MASH? to the 2016 Super Bowl? the 2015 Super Bowl halftime show?</a:t>
            </a:r>
          </a:p>
          <a:p>
            <a:pPr lvl="0" rtl="0">
              <a:lnSpc>
                <a:spcPct val="160000"/>
              </a:lnSpc>
              <a:spcBef>
                <a:spcPts val="0"/>
              </a:spcBef>
              <a:spcAft>
                <a:spcPts val="800"/>
              </a:spcAft>
              <a:buClr>
                <a:schemeClr val="dk1"/>
              </a:buClr>
              <a:buSzPct val="91666"/>
              <a:buFont typeface="Arial"/>
              <a:buNone/>
            </a:pPr>
            <a:r>
              <a:rPr lang="en-US" sz="1200">
                <a:solidFill>
                  <a:srgbClr val="38761D"/>
                </a:solidFill>
                <a:latin typeface="Merriweather"/>
                <a:ea typeface="Merriweather"/>
                <a:cs typeface="Merriweather"/>
                <a:sym typeface="Merriweather"/>
              </a:rPr>
              <a:t>4. Why does the reporter think that there will be a huge audience for the first debate between Clinton and Trump?</a:t>
            </a:r>
          </a:p>
          <a:p>
            <a:pPr lvl="0" rtl="0">
              <a:lnSpc>
                <a:spcPct val="110000"/>
              </a:lnSpc>
              <a:spcBef>
                <a:spcPts val="1700"/>
              </a:spcBef>
              <a:spcAft>
                <a:spcPts val="800"/>
              </a:spcAft>
              <a:buClr>
                <a:schemeClr val="dk1"/>
              </a:buClr>
              <a:buFont typeface="Arial"/>
              <a:buNone/>
            </a:pPr>
            <a:r>
              <a:t/>
            </a:r>
            <a:endParaRPr sz="1800">
              <a:solidFill>
                <a:srgbClr val="333333"/>
              </a:solidFill>
              <a:latin typeface="Merriweather"/>
              <a:ea typeface="Merriweather"/>
              <a:cs typeface="Merriweather"/>
              <a:sym typeface="Merriweather"/>
            </a:endParaRPr>
          </a:p>
        </p:txBody>
      </p:sp>
      <p:pic>
        <p:nvPicPr>
          <p:cNvPr descr="Trump__Clinton-2-701x482.jpg" id="51" name="Shape 51"/>
          <p:cNvPicPr preferRelativeResize="0"/>
          <p:nvPr/>
        </p:nvPicPr>
        <p:blipFill>
          <a:blip r:embed="rId6">
            <a:alphaModFix/>
          </a:blip>
          <a:stretch>
            <a:fillRect/>
          </a:stretch>
        </p:blipFill>
        <p:spPr>
          <a:xfrm>
            <a:off x="7943774" y="134925"/>
            <a:ext cx="2216225" cy="152385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55" name="Shape 55"/>
        <p:cNvGrpSpPr/>
        <p:nvPr/>
      </p:nvGrpSpPr>
      <p:grpSpPr>
        <a:xfrm>
          <a:off x="0" y="0"/>
          <a:ext cx="0" cy="0"/>
          <a:chOff x="0" y="0"/>
          <a:chExt cx="0" cy="0"/>
        </a:xfrm>
      </p:grpSpPr>
      <p:sp>
        <p:nvSpPr>
          <p:cNvPr id="56" name="Shape 56"/>
          <p:cNvSpPr txBox="1"/>
          <p:nvPr>
            <p:ph type="title"/>
          </p:nvPr>
        </p:nvSpPr>
        <p:spPr>
          <a:xfrm>
            <a:off x="614387" y="297825"/>
            <a:ext cx="8761500" cy="10308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Thoughts?</a:t>
            </a:r>
          </a:p>
        </p:txBody>
      </p:sp>
      <p:sp>
        <p:nvSpPr>
          <p:cNvPr id="57" name="Shape 57"/>
          <p:cNvSpPr txBox="1"/>
          <p:nvPr/>
        </p:nvSpPr>
        <p:spPr>
          <a:xfrm>
            <a:off x="914400" y="1828800"/>
            <a:ext cx="8678998" cy="4798799"/>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Shape 58"/>
          <p:cNvSpPr txBox="1"/>
          <p:nvPr/>
        </p:nvSpPr>
        <p:spPr>
          <a:xfrm>
            <a:off x="152400" y="2390169"/>
            <a:ext cx="9520199" cy="4658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59" name="Shape 59"/>
          <p:cNvSpPr txBox="1"/>
          <p:nvPr/>
        </p:nvSpPr>
        <p:spPr>
          <a:xfrm>
            <a:off x="152400" y="1850025"/>
            <a:ext cx="9655498" cy="45819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sng" cap="none" strike="noStrike">
              <a:solidFill>
                <a:schemeClr val="hlink"/>
              </a:solidFill>
              <a:latin typeface="Arial"/>
              <a:ea typeface="Arial"/>
              <a:cs typeface="Arial"/>
              <a:sym typeface="Arial"/>
              <a:hlinkClick r:id="rId5"/>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0" name="Shape 60"/>
          <p:cNvSpPr txBox="1"/>
          <p:nvPr/>
        </p:nvSpPr>
        <p:spPr>
          <a:xfrm>
            <a:off x="396880" y="2236281"/>
            <a:ext cx="9196518" cy="30777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Screenshot 2016-09-25 15.23.47.png" id="61" name="Shape 61"/>
          <p:cNvPicPr preferRelativeResize="0"/>
          <p:nvPr/>
        </p:nvPicPr>
        <p:blipFill>
          <a:blip r:embed="rId6">
            <a:alphaModFix/>
          </a:blip>
          <a:stretch>
            <a:fillRect/>
          </a:stretch>
        </p:blipFill>
        <p:spPr>
          <a:xfrm>
            <a:off x="1413275" y="1828799"/>
            <a:ext cx="7681254" cy="47988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5" name="Shape 65"/>
        <p:cNvGrpSpPr/>
        <p:nvPr/>
      </p:nvGrpSpPr>
      <p:grpSpPr>
        <a:xfrm>
          <a:off x="0" y="0"/>
          <a:ext cx="0" cy="0"/>
          <a:chOff x="0" y="0"/>
          <a:chExt cx="0" cy="0"/>
        </a:xfrm>
      </p:grpSpPr>
      <p:sp>
        <p:nvSpPr>
          <p:cNvPr id="66" name="Shape 66"/>
          <p:cNvSpPr txBox="1"/>
          <p:nvPr>
            <p:ph type="title"/>
          </p:nvPr>
        </p:nvSpPr>
        <p:spPr>
          <a:xfrm>
            <a:off x="614387" y="-83175"/>
            <a:ext cx="8761500" cy="1030800"/>
          </a:xfrm>
          <a:prstGeom prst="rect">
            <a:avLst/>
          </a:prstGeom>
          <a:noFill/>
          <a:ln>
            <a:noFill/>
          </a:ln>
        </p:spPr>
        <p:txBody>
          <a:bodyPr anchorCtr="0" anchor="b" bIns="38100" lIns="38100" rIns="38100" tIns="38100">
            <a:noAutofit/>
          </a:bodyPr>
          <a:lstStyle/>
          <a:p>
            <a:pPr indent="0" lvl="0" marL="0" marR="0" rtl="0" algn="l">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a:t>
            </a:r>
          </a:p>
          <a:p>
            <a:pPr indent="0" lvl="0" marL="0" marR="0" rtl="0" algn="ctr">
              <a:lnSpc>
                <a:spcPct val="119000"/>
              </a:lnSpc>
              <a:spcBef>
                <a:spcPts val="0"/>
              </a:spcBef>
              <a:spcAft>
                <a:spcPts val="0"/>
              </a:spcAft>
              <a:buClr>
                <a:srgbClr val="000000"/>
              </a:buClr>
              <a:buSzPct val="25000"/>
              <a:buFont typeface="Arial"/>
              <a:buNone/>
            </a:pPr>
            <a:r>
              <a:rPr b="1" lang="en-US" sz="3000">
                <a:solidFill>
                  <a:schemeClr val="dk1"/>
                </a:solidFill>
              </a:rPr>
              <a:t>Thoughts?</a:t>
            </a:r>
          </a:p>
        </p:txBody>
      </p:sp>
      <p:sp>
        <p:nvSpPr>
          <p:cNvPr id="67" name="Shape 67"/>
          <p:cNvSpPr txBox="1"/>
          <p:nvPr/>
        </p:nvSpPr>
        <p:spPr>
          <a:xfrm>
            <a:off x="914400" y="1828800"/>
            <a:ext cx="8679000" cy="47988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Shape 68"/>
          <p:cNvSpPr txBox="1"/>
          <p:nvPr/>
        </p:nvSpPr>
        <p:spPr>
          <a:xfrm>
            <a:off x="152400" y="2390169"/>
            <a:ext cx="9520200" cy="4659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69" name="Shape 69"/>
          <p:cNvSpPr txBox="1"/>
          <p:nvPr/>
        </p:nvSpPr>
        <p:spPr>
          <a:xfrm>
            <a:off x="152400" y="1850025"/>
            <a:ext cx="9655500" cy="45819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sng" cap="none" strike="noStrike">
              <a:solidFill>
                <a:schemeClr val="hlink"/>
              </a:solidFill>
              <a:latin typeface="Arial"/>
              <a:ea typeface="Arial"/>
              <a:cs typeface="Arial"/>
              <a:sym typeface="Arial"/>
              <a:hlinkClick r:id="rId5"/>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Screenshot 2016-09-25 15.33.26.png" id="70" name="Shape 70"/>
          <p:cNvPicPr preferRelativeResize="0"/>
          <p:nvPr/>
        </p:nvPicPr>
        <p:blipFill>
          <a:blip r:embed="rId6">
            <a:alphaModFix/>
          </a:blip>
          <a:stretch>
            <a:fillRect/>
          </a:stretch>
        </p:blipFill>
        <p:spPr>
          <a:xfrm>
            <a:off x="1169175" y="1819300"/>
            <a:ext cx="7486650" cy="580072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