
<file path=[Content_Types].xml><?xml version="1.0" encoding="utf-8"?>
<Types xmlns="http://schemas.openxmlformats.org/package/2006/content-types">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7"/>
  </p:notesMasterIdLst>
  <p:sldIdLst>
    <p:sldId id="256" r:id="rId2"/>
    <p:sldId id="257" r:id="rId3"/>
    <p:sldId id="258" r:id="rId4"/>
    <p:sldId id="259" r:id="rId5"/>
    <p:sldId id="260" r:id="rId6"/>
  </p:sldIdLst>
  <p:sldSz cx="10160000" cy="7620000"/>
  <p:notesSz cx="7620000" cy="10160000"/>
  <p:embeddedFontLst>
    <p:embeddedFont>
      <p:font typeface="Happy Monkey" charset="0"/>
      <p:regular r:id="rId8"/>
    </p:embeddedFont>
    <p:embeddedFont>
      <p:font typeface="Bookman Old Style" pitchFamily="18" charset="0"/>
      <p:regular r:id="rId9"/>
      <p:bold r:id="rId10"/>
      <p:italic r:id="rId11"/>
      <p:boldItalic r:id="rId12"/>
    </p:embeddedFont>
    <p:embeddedFont>
      <p:font typeface="Georgia" pitchFamily="18" charset="0"/>
      <p:regular r:id="rId13"/>
      <p:bold r:id="rId14"/>
      <p:italic r:id="rId15"/>
      <p:boldItalic r:id="rId16"/>
    </p:embeddedFont>
    <p:embeddedFont>
      <p:font typeface="Bradley Hand ITC" pitchFamily="66" charset="0"/>
      <p:regular r:id="rId17"/>
    </p:embeddedFont>
    <p:embeddedFont>
      <p:font typeface="Merriweather"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528" y="-90"/>
      </p:cViewPr>
      <p:guideLst>
        <p:guide orient="horz" pos="2400"/>
        <p:guide pos="320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70250" y="762000"/>
            <a:ext cx="5080250" cy="380999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 name="Shape 21"/>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 name="Shape 28"/>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 name="Shape 35"/>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 name="Shape 47"/>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 name="Shape 54"/>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914400" y="3048000"/>
            <a:ext cx="8331200" cy="12191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4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4800" b="0" i="0" u="none" strike="noStrike" cap="none">
                <a:solidFill>
                  <a:srgbClr val="000000"/>
                </a:solidFill>
                <a:latin typeface="Arial"/>
                <a:ea typeface="Arial"/>
                <a:cs typeface="Arial"/>
                <a:sym typeface="Arial"/>
              </a:defRPr>
            </a:lvl2pPr>
            <a:lvl3pPr lvl="2" indent="0" algn="ctr">
              <a:spcBef>
                <a:spcPts val="0"/>
              </a:spcBef>
              <a:buNone/>
              <a:defRPr sz="4800"/>
            </a:lvl3pPr>
            <a:lvl4pPr lvl="3" indent="0" algn="ctr">
              <a:spcBef>
                <a:spcPts val="0"/>
              </a:spcBef>
              <a:buNone/>
              <a:defRPr sz="4800"/>
            </a:lvl4pPr>
            <a:lvl5pPr lvl="4" indent="0" algn="ctr">
              <a:spcBef>
                <a:spcPts val="0"/>
              </a:spcBef>
              <a:buNone/>
              <a:defRPr sz="4800"/>
            </a:lvl5pPr>
            <a:lvl6pPr lvl="5" indent="0" algn="ctr">
              <a:spcBef>
                <a:spcPts val="0"/>
              </a:spcBef>
              <a:buNone/>
              <a:defRPr sz="4800"/>
            </a:lvl6pPr>
            <a:lvl7pPr lvl="6" indent="0" algn="ctr">
              <a:spcBef>
                <a:spcPts val="0"/>
              </a:spcBef>
              <a:buNone/>
              <a:defRPr sz="4800"/>
            </a:lvl7pPr>
            <a:lvl8pPr lvl="7" indent="0" algn="ctr">
              <a:spcBef>
                <a:spcPts val="0"/>
              </a:spcBef>
              <a:buNone/>
              <a:defRPr sz="4800"/>
            </a:lvl8pPr>
            <a:lvl9pPr lvl="8" indent="0" algn="ctr">
              <a:spcBef>
                <a:spcPts val="0"/>
              </a:spcBef>
              <a:buNone/>
              <a:defRPr sz="4800"/>
            </a:lvl9pPr>
          </a:lstStyle>
          <a:p>
            <a:endParaRPr/>
          </a:p>
        </p:txBody>
      </p:sp>
      <p:sp>
        <p:nvSpPr>
          <p:cNvPr id="9" name="Shape 9"/>
          <p:cNvSpPr txBox="1">
            <a:spLocks noGrp="1"/>
          </p:cNvSpPr>
          <p:nvPr>
            <p:ph type="subTitle" idx="1"/>
          </p:nvPr>
        </p:nvSpPr>
        <p:spPr>
          <a:xfrm>
            <a:off x="1828800" y="4572000"/>
            <a:ext cx="6502399" cy="9144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4266"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4266" b="0" i="0" u="none" strike="noStrike" cap="none">
                <a:solidFill>
                  <a:srgbClr val="000000"/>
                </a:solidFill>
                <a:latin typeface="Arial"/>
                <a:ea typeface="Arial"/>
                <a:cs typeface="Arial"/>
                <a:sym typeface="Arial"/>
              </a:defRPr>
            </a:lvl2pPr>
            <a:lvl3pPr lvl="2" indent="0">
              <a:spcBef>
                <a:spcPts val="0"/>
              </a:spcBef>
              <a:buNone/>
              <a:defRPr sz="4266"/>
            </a:lvl3pPr>
            <a:lvl4pPr lvl="3" indent="0">
              <a:spcBef>
                <a:spcPts val="0"/>
              </a:spcBef>
              <a:buNone/>
              <a:defRPr sz="4266"/>
            </a:lvl4pPr>
            <a:lvl5pPr lvl="4" indent="0">
              <a:spcBef>
                <a:spcPts val="0"/>
              </a:spcBef>
              <a:buNone/>
              <a:defRPr sz="4266"/>
            </a:lvl5pPr>
            <a:lvl6pPr lvl="5" indent="0">
              <a:spcBef>
                <a:spcPts val="0"/>
              </a:spcBef>
              <a:buNone/>
              <a:defRPr sz="4266"/>
            </a:lvl6pPr>
            <a:lvl7pPr lvl="6" indent="0">
              <a:spcBef>
                <a:spcPts val="0"/>
              </a:spcBef>
              <a:buNone/>
              <a:defRPr sz="4266"/>
            </a:lvl7pPr>
            <a:lvl8pPr lvl="7" indent="0">
              <a:spcBef>
                <a:spcPts val="0"/>
              </a:spcBef>
              <a:buNone/>
              <a:defRPr sz="4266"/>
            </a:lvl8pPr>
            <a:lvl9pPr lvl="8" indent="0">
              <a:spcBef>
                <a:spcPts val="0"/>
              </a:spcBef>
              <a:buNone/>
              <a:defRPr sz="4266"/>
            </a:lvl9pPr>
          </a:lstStyle>
          <a:p>
            <a:endParaRPr/>
          </a:p>
        </p:txBody>
      </p:sp>
      <p:sp>
        <p:nvSpPr>
          <p:cNvPr id="12" name="Shape 12"/>
          <p:cNvSpPr txBox="1">
            <a:spLocks noGrp="1"/>
          </p:cNvSpPr>
          <p:nvPr>
            <p:ph type="body" idx="1"/>
          </p:nvPr>
        </p:nvSpPr>
        <p:spPr>
          <a:xfrm>
            <a:off x="304800" y="1828800"/>
            <a:ext cx="9550400" cy="5486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4266"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4266" b="0" i="0" u="none" strike="noStrike" cap="none">
                <a:solidFill>
                  <a:srgbClr val="000000"/>
                </a:solidFill>
                <a:latin typeface="Arial"/>
                <a:ea typeface="Arial"/>
                <a:cs typeface="Arial"/>
                <a:sym typeface="Arial"/>
              </a:defRPr>
            </a:lvl2pPr>
            <a:lvl3pPr lvl="2" indent="0">
              <a:spcBef>
                <a:spcPts val="0"/>
              </a:spcBef>
              <a:buNone/>
              <a:defRPr sz="4266"/>
            </a:lvl3pPr>
            <a:lvl4pPr lvl="3" indent="0">
              <a:spcBef>
                <a:spcPts val="0"/>
              </a:spcBef>
              <a:buNone/>
              <a:defRPr sz="4266"/>
            </a:lvl4pPr>
            <a:lvl5pPr lvl="4" indent="0">
              <a:spcBef>
                <a:spcPts val="0"/>
              </a:spcBef>
              <a:buNone/>
              <a:defRPr sz="4266"/>
            </a:lvl5pPr>
            <a:lvl6pPr lvl="5" indent="0">
              <a:spcBef>
                <a:spcPts val="0"/>
              </a:spcBef>
              <a:buNone/>
              <a:defRPr sz="4266"/>
            </a:lvl6pPr>
            <a:lvl7pPr lvl="6" indent="0">
              <a:spcBef>
                <a:spcPts val="0"/>
              </a:spcBef>
              <a:buNone/>
              <a:defRPr sz="4266"/>
            </a:lvl7pPr>
            <a:lvl8pPr lvl="7" indent="0">
              <a:spcBef>
                <a:spcPts val="0"/>
              </a:spcBef>
              <a:buNone/>
              <a:defRPr sz="4266"/>
            </a:lvl8pPr>
            <a:lvl9pPr lvl="8" indent="0">
              <a:spcBef>
                <a:spcPts val="0"/>
              </a:spcBef>
              <a:buNone/>
              <a:defRPr sz="4266"/>
            </a:lvl9pPr>
          </a:lstStyle>
          <a:p>
            <a:endParaRPr/>
          </a:p>
        </p:txBody>
      </p:sp>
      <p:sp>
        <p:nvSpPr>
          <p:cNvPr id="15" name="Shape 15"/>
          <p:cNvSpPr txBox="1">
            <a:spLocks noGrp="1"/>
          </p:cNvSpPr>
          <p:nvPr>
            <p:ph type="body" idx="1"/>
          </p:nvPr>
        </p:nvSpPr>
        <p:spPr>
          <a:xfrm>
            <a:off x="304800" y="1828800"/>
            <a:ext cx="4470399" cy="5486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9pPr>
          </a:lstStyle>
          <a:p>
            <a:endParaRPr/>
          </a:p>
        </p:txBody>
      </p:sp>
      <p:sp>
        <p:nvSpPr>
          <p:cNvPr id="16" name="Shape 16"/>
          <p:cNvSpPr txBox="1">
            <a:spLocks noGrp="1"/>
          </p:cNvSpPr>
          <p:nvPr>
            <p:ph type="body" idx="2"/>
          </p:nvPr>
        </p:nvSpPr>
        <p:spPr>
          <a:xfrm>
            <a:off x="5384800" y="1828800"/>
            <a:ext cx="4470399" cy="5486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_ONLY">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304800" y="6705600"/>
            <a:ext cx="9550400" cy="6095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dogonews.com/2016/10/3/video-of-the-week-letvisions-bmw-letron-is-almost-as-good-as-optimus-pri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money.cnn.com/2016/10/07/news/disney-world-closed-hurricane-matthew/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newsela.com/articles/rosie-tball-disability/id/22517/" TargetMode="External"/><Relationship Id="rId5" Type="http://schemas.openxmlformats.org/officeDocument/2006/relationships/image" Target="../media/image6.jpeg"/><Relationship Id="rId4" Type="http://schemas.openxmlformats.org/officeDocument/2006/relationships/hyperlink" Target="https://www.studentnewsdaily.com/daily-news-article/trump-clinton-debate-expected-to-shatter-record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www.thecitizennews.com/articles/01-16-2013/lake-mac-starts-filling" TargetMode="External"/><Relationship Id="rId4" Type="http://schemas.openxmlformats.org/officeDocument/2006/relationships/hyperlink" Target="http://abcnews.go.com/Travel/japanese-airlines-ground-boeings-dreamliner-planes-latest-incident/story?id=1822586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2"/>
        <p:cNvGrpSpPr/>
        <p:nvPr/>
      </p:nvGrpSpPr>
      <p:grpSpPr>
        <a:xfrm>
          <a:off x="0" y="0"/>
          <a:ext cx="0" cy="0"/>
          <a:chOff x="0" y="0"/>
          <a:chExt cx="0" cy="0"/>
        </a:xfrm>
      </p:grpSpPr>
      <p:sp>
        <p:nvSpPr>
          <p:cNvPr id="23" name="Shape 23"/>
          <p:cNvSpPr txBox="1"/>
          <p:nvPr/>
        </p:nvSpPr>
        <p:spPr>
          <a:xfrm>
            <a:off x="291175" y="178350"/>
            <a:ext cx="9711000" cy="7362600"/>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rgbClr val="000000"/>
              </a:buClr>
              <a:buFont typeface="Arial"/>
              <a:buNone/>
            </a:pPr>
            <a:endParaRPr sz="1800" b="1" dirty="0"/>
          </a:p>
          <a:p>
            <a:pPr marL="0" marR="0" lvl="0" indent="0" algn="l" rtl="0">
              <a:lnSpc>
                <a:spcPct val="100000"/>
              </a:lnSpc>
              <a:spcBef>
                <a:spcPts val="0"/>
              </a:spcBef>
              <a:spcAft>
                <a:spcPts val="0"/>
              </a:spcAft>
              <a:buClr>
                <a:srgbClr val="000000"/>
              </a:buClr>
              <a:buFont typeface="Arial"/>
              <a:buNone/>
            </a:pPr>
            <a:endParaRPr sz="1800" b="1" dirty="0"/>
          </a:p>
          <a:p>
            <a:pPr marL="0" marR="0" lvl="0" indent="0" algn="l" rtl="0">
              <a:lnSpc>
                <a:spcPct val="100000"/>
              </a:lnSpc>
              <a:spcBef>
                <a:spcPts val="0"/>
              </a:spcBef>
              <a:spcAft>
                <a:spcPts val="0"/>
              </a:spcAft>
              <a:buClr>
                <a:srgbClr val="000000"/>
              </a:buClr>
              <a:buSzPct val="25000"/>
              <a:buFont typeface="Arial"/>
              <a:buNone/>
            </a:pPr>
            <a:r>
              <a:rPr lang="en-US" sz="4800" b="1" i="0" u="none" strike="noStrike" cap="none" dirty="0">
                <a:solidFill>
                  <a:srgbClr val="000000"/>
                </a:solidFill>
                <a:latin typeface="Happy Monkey"/>
                <a:ea typeface="Happy Monkey"/>
                <a:cs typeface="Happy Monkey"/>
                <a:sym typeface="Happy Monkey"/>
              </a:rPr>
              <a:t>Week of </a:t>
            </a:r>
            <a:r>
              <a:rPr lang="en-US" sz="4800" b="1" dirty="0" smtClean="0">
                <a:latin typeface="Happy Monkey"/>
                <a:ea typeface="Happy Monkey"/>
                <a:cs typeface="Happy Monkey"/>
                <a:sym typeface="Happy Monkey"/>
              </a:rPr>
              <a:t>October 7</a:t>
            </a:r>
            <a:r>
              <a:rPr lang="en-US" sz="4800" b="1" i="0" u="none" strike="noStrike" cap="none" dirty="0" smtClean="0">
                <a:solidFill>
                  <a:srgbClr val="000000"/>
                </a:solidFill>
                <a:latin typeface="Happy Monkey"/>
                <a:ea typeface="Happy Monkey"/>
                <a:cs typeface="Happy Monkey"/>
                <a:sym typeface="Happy Monkey"/>
              </a:rPr>
              <a:t>, </a:t>
            </a:r>
            <a:r>
              <a:rPr lang="en-US" sz="4800" b="1" i="0" u="none" strike="noStrike" cap="none" dirty="0">
                <a:solidFill>
                  <a:srgbClr val="000000"/>
                </a:solidFill>
                <a:latin typeface="Happy Monkey"/>
                <a:ea typeface="Happy Monkey"/>
                <a:cs typeface="Happy Monkey"/>
                <a:sym typeface="Happy Monkey"/>
              </a:rPr>
              <a:t>2016  </a:t>
            </a:r>
          </a:p>
          <a:p>
            <a:pPr marL="0" marR="0" lvl="0" indent="0" algn="l" rtl="0">
              <a:lnSpc>
                <a:spcPct val="100000"/>
              </a:lnSpc>
              <a:spcBef>
                <a:spcPts val="0"/>
              </a:spcBef>
              <a:spcAft>
                <a:spcPts val="0"/>
              </a:spcAft>
              <a:buClr>
                <a:srgbClr val="000000"/>
              </a:buClr>
              <a:buSzPct val="25000"/>
              <a:buFont typeface="Arial"/>
              <a:buNone/>
            </a:pPr>
            <a:r>
              <a:rPr lang="en-US" sz="4800" b="1" i="0" u="none" strike="noStrike" cap="none" dirty="0">
                <a:solidFill>
                  <a:srgbClr val="000000"/>
                </a:solidFill>
                <a:latin typeface="Happy Monkey"/>
                <a:ea typeface="Happy Monkey"/>
                <a:cs typeface="Happy Monkey"/>
                <a:sym typeface="Happy Monkey"/>
              </a:rPr>
              <a:t>Current Events Wk </a:t>
            </a:r>
            <a:r>
              <a:rPr lang="en-US" sz="4800" b="1" i="0" u="none" strike="noStrike" cap="none" dirty="0" smtClean="0">
                <a:solidFill>
                  <a:srgbClr val="000000"/>
                </a:solidFill>
                <a:latin typeface="Happy Monkey"/>
                <a:ea typeface="Happy Monkey"/>
                <a:cs typeface="Happy Monkey"/>
                <a:sym typeface="Happy Monkey"/>
              </a:rPr>
              <a:t>#</a:t>
            </a:r>
            <a:r>
              <a:rPr lang="en-US" sz="4800" b="1" dirty="0" smtClean="0">
                <a:latin typeface="Happy Monkey"/>
                <a:ea typeface="Happy Monkey"/>
                <a:cs typeface="Happy Monkey"/>
                <a:sym typeface="Happy Monkey"/>
              </a:rPr>
              <a:t>10</a:t>
            </a:r>
            <a:endParaRPr lang="en-US" sz="4800" b="1" dirty="0">
              <a:latin typeface="Happy Monkey"/>
              <a:ea typeface="Happy Monkey"/>
              <a:cs typeface="Happy Monkey"/>
              <a:sym typeface="Happy Monkey"/>
            </a:endParaRPr>
          </a:p>
        </p:txBody>
      </p:sp>
      <p:sp>
        <p:nvSpPr>
          <p:cNvPr id="5" name="TextBox 4"/>
          <p:cNvSpPr txBox="1"/>
          <p:nvPr/>
        </p:nvSpPr>
        <p:spPr>
          <a:xfrm>
            <a:off x="203200" y="2971800"/>
            <a:ext cx="9372600" cy="3631763"/>
          </a:xfrm>
          <a:prstGeom prst="rect">
            <a:avLst/>
          </a:prstGeom>
          <a:noFill/>
        </p:spPr>
        <p:txBody>
          <a:bodyPr wrap="square" rtlCol="0">
            <a:spAutoFit/>
          </a:bodyPr>
          <a:lstStyle/>
          <a:p>
            <a:r>
              <a:rPr lang="en-US" sz="2400" b="1" dirty="0" smtClean="0">
                <a:latin typeface="Bookman Old Style" pitchFamily="18" charset="0"/>
              </a:rPr>
              <a:t>October 11, 1982-</a:t>
            </a:r>
            <a:r>
              <a:rPr lang="en-US" sz="2400" dirty="0" smtClean="0">
                <a:latin typeface="Bookman Old Style" pitchFamily="18" charset="0"/>
              </a:rPr>
              <a:t>-</a:t>
            </a:r>
            <a:r>
              <a:rPr lang="en-US" sz="2400" dirty="0" smtClean="0">
                <a:latin typeface="Bookman Old Style" pitchFamily="18" charset="0"/>
              </a:rPr>
              <a:t>Space shuttle </a:t>
            </a:r>
            <a:r>
              <a:rPr lang="en-US" sz="2400" i="1" dirty="0" smtClean="0">
                <a:latin typeface="Bookman Old Style" pitchFamily="18" charset="0"/>
              </a:rPr>
              <a:t>Challenger</a:t>
            </a:r>
            <a:r>
              <a:rPr lang="en-US" sz="2400" dirty="0" smtClean="0">
                <a:latin typeface="Bookman Old Style" pitchFamily="18" charset="0"/>
              </a:rPr>
              <a:t> astronaut, Kathryn Sullivan, became the first American woman to walk in space</a:t>
            </a:r>
            <a:r>
              <a:rPr lang="en-US" sz="2400" dirty="0" smtClean="0">
                <a:latin typeface="Bookman Old Style" pitchFamily="18" charset="0"/>
              </a:rPr>
              <a:t>.</a:t>
            </a:r>
          </a:p>
          <a:p>
            <a:r>
              <a:rPr lang="en-US" sz="2400" b="1" dirty="0" smtClean="0">
                <a:latin typeface="Bookman Old Style" pitchFamily="18" charset="0"/>
              </a:rPr>
              <a:t>October 12, 1492-</a:t>
            </a:r>
            <a:r>
              <a:rPr lang="en-US" sz="2400" dirty="0" smtClean="0">
                <a:latin typeface="Bookman Old Style" pitchFamily="18" charset="0"/>
              </a:rPr>
              <a:t>-</a:t>
            </a:r>
            <a:r>
              <a:rPr lang="en-US" sz="2400" dirty="0" smtClean="0">
                <a:latin typeface="Bookman Old Style" pitchFamily="18" charset="0"/>
              </a:rPr>
              <a:t>Columbus landed in present-day Bahamas</a:t>
            </a:r>
            <a:r>
              <a:rPr lang="en-US" sz="2400" dirty="0" smtClean="0">
                <a:latin typeface="Bookman Old Style" pitchFamily="18" charset="0"/>
              </a:rPr>
              <a:t>.</a:t>
            </a:r>
          </a:p>
          <a:p>
            <a:r>
              <a:rPr lang="en-US" sz="2400" b="1" dirty="0" smtClean="0">
                <a:latin typeface="Bookman Old Style" pitchFamily="18" charset="0"/>
              </a:rPr>
              <a:t>October 13,  1903-</a:t>
            </a:r>
            <a:r>
              <a:rPr lang="en-US" sz="2400" dirty="0" smtClean="0">
                <a:latin typeface="Bookman Old Style" pitchFamily="18" charset="0"/>
              </a:rPr>
              <a:t>-</a:t>
            </a:r>
            <a:r>
              <a:rPr lang="en-US" sz="2400" dirty="0" smtClean="0">
                <a:latin typeface="Bookman Old Style" pitchFamily="18" charset="0"/>
              </a:rPr>
              <a:t>Boston defeated Pittsburgh in the first World Series</a:t>
            </a:r>
            <a:r>
              <a:rPr lang="en-US" sz="2400" dirty="0" smtClean="0">
                <a:latin typeface="Bookman Old Style" pitchFamily="18" charset="0"/>
              </a:rPr>
              <a:t>.</a:t>
            </a:r>
          </a:p>
          <a:p>
            <a:r>
              <a:rPr lang="en-US" sz="2400" b="1" dirty="0" smtClean="0">
                <a:latin typeface="Bookman Old Style" pitchFamily="18" charset="0"/>
              </a:rPr>
              <a:t>October 14, 1964-</a:t>
            </a:r>
            <a:r>
              <a:rPr lang="en-US" sz="2400" dirty="0" smtClean="0">
                <a:latin typeface="Bookman Old Style" pitchFamily="18" charset="0"/>
              </a:rPr>
              <a:t>-</a:t>
            </a:r>
            <a:r>
              <a:rPr lang="en-US" sz="2400" dirty="0" smtClean="0">
                <a:latin typeface="Bookman Old Style" pitchFamily="18" charset="0"/>
              </a:rPr>
              <a:t>Martin Luther King, Jr., was awarded the Nobel Peace Prize for his work in civil rights.</a:t>
            </a:r>
            <a:endParaRPr lang="en-US" sz="2400" dirty="0" smtClean="0">
              <a:latin typeface="Bookman Old Style" pitchFamily="18" charset="0"/>
            </a:endParaRPr>
          </a:p>
          <a:p>
            <a:endParaRPr lang="en-US"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40825" y="389800"/>
            <a:ext cx="8761500" cy="1326900"/>
          </a:xfrm>
          <a:prstGeom prst="rect">
            <a:avLst/>
          </a:prstGeom>
          <a:noFill/>
          <a:ln>
            <a:noFill/>
          </a:ln>
        </p:spPr>
        <p:txBody>
          <a:bodyPr lIns="38100" tIns="38100" rIns="38100" bIns="38100" anchor="b" anchorCtr="0">
            <a:noAutofit/>
          </a:bodyPr>
          <a:lstStyle/>
          <a:p>
            <a:pPr marL="0" marR="0" lvl="0" indent="0" algn="l" rtl="0">
              <a:lnSpc>
                <a:spcPct val="119000"/>
              </a:lnSpc>
              <a:spcBef>
                <a:spcPts val="0"/>
              </a:spcBef>
              <a:spcAft>
                <a:spcPts val="0"/>
              </a:spcAft>
              <a:buClr>
                <a:srgbClr val="000000"/>
              </a:buClr>
              <a:buSzPct val="25000"/>
              <a:buFont typeface="Arial"/>
              <a:buNone/>
            </a:pPr>
            <a:r>
              <a:rPr lang="en-US" sz="3759" b="0" i="0" u="none" strike="noStrike" cap="none" dirty="0">
                <a:solidFill>
                  <a:srgbClr val="000000"/>
                </a:solidFill>
                <a:latin typeface="Arial"/>
                <a:ea typeface="Arial"/>
                <a:cs typeface="Arial"/>
                <a:sym typeface="Arial"/>
              </a:rPr>
              <a:t>Type of news item: International, National, State, Local or Business</a:t>
            </a:r>
          </a:p>
        </p:txBody>
      </p:sp>
      <p:sp>
        <p:nvSpPr>
          <p:cNvPr id="31" name="Shape 31"/>
          <p:cNvSpPr txBox="1"/>
          <p:nvPr/>
        </p:nvSpPr>
        <p:spPr>
          <a:xfrm>
            <a:off x="4241800" y="1828800"/>
            <a:ext cx="5673574" cy="4495800"/>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dirty="0" smtClean="0">
                <a:solidFill>
                  <a:srgbClr val="2A2A2A"/>
                </a:solidFill>
                <a:latin typeface="Georgia"/>
                <a:ea typeface="Georgia"/>
                <a:cs typeface="Georgia"/>
                <a:sym typeface="Georgia"/>
                <a:hlinkClick r:id="rId4"/>
              </a:rPr>
              <a:t>Real-life transformers?</a:t>
            </a:r>
            <a:endParaRPr lang="en-US" sz="2400" b="1" dirty="0">
              <a:solidFill>
                <a:srgbClr val="2A2A2A"/>
              </a:solidFill>
              <a:latin typeface="Georgia"/>
              <a:ea typeface="Georgia"/>
              <a:cs typeface="Georgia"/>
              <a:sym typeface="Georgia"/>
            </a:endParaRPr>
          </a:p>
          <a:p>
            <a:pPr lvl="0">
              <a:buClr>
                <a:srgbClr val="000000"/>
              </a:buClr>
              <a:buSzPct val="25000"/>
            </a:pPr>
            <a:r>
              <a:rPr lang="en-US" sz="2400" dirty="0" smtClean="0">
                <a:solidFill>
                  <a:schemeClr val="tx1"/>
                </a:solidFill>
                <a:highlight>
                  <a:srgbClr val="FFFFFF"/>
                </a:highlight>
              </a:rPr>
              <a:t>You may have seen Transformers.  They are toys that have parts which can be shifted to change from a vehicle to a robot.  A Turkish technology company has developed a prototype of a car that can be turned into a robot.  Even though the car can’t be driven in traffic, and the  robot cannot walk, the company believes they can make improvements in the future.  Plus, people are already lining up to buy this innovative machine.    </a:t>
            </a:r>
          </a:p>
          <a:p>
            <a:pPr lvl="0">
              <a:buClr>
                <a:srgbClr val="000000"/>
              </a:buClr>
            </a:pPr>
            <a:endParaRPr lang="en-US" sz="2000" dirty="0" smtClean="0"/>
          </a:p>
          <a:p>
            <a:pPr lvl="0">
              <a:buClr>
                <a:srgbClr val="000000"/>
              </a:buClr>
            </a:pPr>
            <a:r>
              <a:rPr lang="en-US" sz="2000" dirty="0" smtClean="0"/>
              <a:t>Would you like a life-sized toy? What </a:t>
            </a:r>
            <a:r>
              <a:rPr lang="en-US" sz="2000" dirty="0" smtClean="0"/>
              <a:t>futuristic or unique project would you like to undertake? Why</a:t>
            </a:r>
            <a:r>
              <a:rPr lang="en-US" sz="2000" dirty="0" smtClean="0"/>
              <a:t>?</a:t>
            </a:r>
          </a:p>
          <a:p>
            <a:pPr>
              <a:buClr>
                <a:srgbClr val="000000"/>
              </a:buClr>
            </a:pPr>
            <a:endParaRPr sz="4800" dirty="0">
              <a:solidFill>
                <a:srgbClr val="0000FF"/>
              </a:solidFill>
              <a:highlight>
                <a:srgbClr val="FFFFFF"/>
              </a:highlight>
            </a:endParaRPr>
          </a:p>
          <a:p>
            <a:pPr marL="0" marR="0" lvl="0" indent="0" algn="l" rtl="0">
              <a:lnSpc>
                <a:spcPct val="100000"/>
              </a:lnSpc>
              <a:spcBef>
                <a:spcPts val="0"/>
              </a:spcBef>
              <a:spcAft>
                <a:spcPts val="0"/>
              </a:spcAft>
              <a:buClr>
                <a:srgbClr val="000000"/>
              </a:buClr>
              <a:buFont typeface="Arial"/>
              <a:buNone/>
            </a:pPr>
            <a:endParaRPr sz="3000" dirty="0">
              <a:solidFill>
                <a:srgbClr val="0000FF"/>
              </a:solidFill>
              <a:highlight>
                <a:srgbClr val="FFFFFF"/>
              </a:highlight>
            </a:endParaRPr>
          </a:p>
        </p:txBody>
      </p:sp>
      <p:pic>
        <p:nvPicPr>
          <p:cNvPr id="5" name="Picture 4" descr="transformer.jpg"/>
          <p:cNvPicPr>
            <a:picLocks noChangeAspect="1"/>
          </p:cNvPicPr>
          <p:nvPr/>
        </p:nvPicPr>
        <p:blipFill>
          <a:blip r:embed="rId5"/>
          <a:stretch>
            <a:fillRect/>
          </a:stretch>
        </p:blipFill>
        <p:spPr>
          <a:xfrm>
            <a:off x="0" y="1828800"/>
            <a:ext cx="3657600" cy="4876800"/>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740825" y="389800"/>
            <a:ext cx="5482175" cy="1326898"/>
          </a:xfrm>
          <a:prstGeom prst="rect">
            <a:avLst/>
          </a:prstGeom>
          <a:noFill/>
          <a:ln>
            <a:noFill/>
          </a:ln>
        </p:spPr>
        <p:txBody>
          <a:bodyPr lIns="38100" tIns="38100" rIns="38100" bIns="38100" anchor="b" anchorCtr="0">
            <a:noAutofit/>
          </a:bodyPr>
          <a:lstStyle/>
          <a:p>
            <a:pPr lvl="0">
              <a:lnSpc>
                <a:spcPct val="119000"/>
              </a:lnSpc>
              <a:buClr>
                <a:srgbClr val="000000"/>
              </a:buClr>
              <a:buSzPct val="25000"/>
            </a:pPr>
            <a:r>
              <a:rPr lang="en-US" sz="3200" dirty="0" smtClean="0"/>
              <a:t>Type of news item: International, National, State, Local or Business</a:t>
            </a:r>
            <a:endParaRPr lang="en-US" sz="3200" dirty="0"/>
          </a:p>
        </p:txBody>
      </p:sp>
      <p:sp>
        <p:nvSpPr>
          <p:cNvPr id="38" name="Shape 38"/>
          <p:cNvSpPr txBox="1"/>
          <p:nvPr/>
        </p:nvSpPr>
        <p:spPr>
          <a:xfrm>
            <a:off x="564700" y="1835900"/>
            <a:ext cx="9030600" cy="5063100"/>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txBox="1"/>
          <p:nvPr/>
        </p:nvSpPr>
        <p:spPr>
          <a:xfrm>
            <a:off x="949475" y="2133612"/>
            <a:ext cx="8763000" cy="523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 name="Shape 40"/>
          <p:cNvSpPr txBox="1"/>
          <p:nvPr/>
        </p:nvSpPr>
        <p:spPr>
          <a:xfrm>
            <a:off x="315850" y="1835900"/>
            <a:ext cx="6026400" cy="5586600"/>
          </a:xfrm>
          <a:prstGeom prst="rect">
            <a:avLst/>
          </a:prstGeom>
          <a:noFill/>
          <a:ln>
            <a:noFill/>
          </a:ln>
        </p:spPr>
        <p:txBody>
          <a:bodyPr lIns="91425" tIns="45700" rIns="91425" bIns="45700" anchor="t" anchorCtr="0">
            <a:noAutofit/>
          </a:bodyPr>
          <a:lstStyle/>
          <a:p>
            <a:pPr lvl="0" rtl="0">
              <a:lnSpc>
                <a:spcPct val="100000"/>
              </a:lnSpc>
              <a:spcBef>
                <a:spcPts val="0"/>
              </a:spcBef>
              <a:buClr>
                <a:schemeClr val="dk1"/>
              </a:buClr>
              <a:buSzPct val="61111"/>
              <a:buFont typeface="Arial"/>
              <a:buNone/>
            </a:pPr>
            <a:endParaRPr sz="1350" dirty="0">
              <a:solidFill>
                <a:srgbClr val="212939"/>
              </a:solidFill>
              <a:highlight>
                <a:srgbClr val="FFFFFF"/>
              </a:highlight>
            </a:endParaRPr>
          </a:p>
          <a:p>
            <a:pPr lvl="0" rtl="0">
              <a:lnSpc>
                <a:spcPct val="100000"/>
              </a:lnSpc>
              <a:spcBef>
                <a:spcPts val="0"/>
              </a:spcBef>
              <a:buClr>
                <a:schemeClr val="dk1"/>
              </a:buClr>
              <a:buFont typeface="Arial"/>
              <a:buNone/>
            </a:pPr>
            <a:endParaRPr sz="1350" dirty="0">
              <a:solidFill>
                <a:srgbClr val="212939"/>
              </a:solidFill>
              <a:highlight>
                <a:srgbClr val="FFFFFF"/>
              </a:highlight>
            </a:endParaRPr>
          </a:p>
          <a:p>
            <a:pPr lvl="0" rtl="0">
              <a:lnSpc>
                <a:spcPct val="100000"/>
              </a:lnSpc>
              <a:spcBef>
                <a:spcPts val="0"/>
              </a:spcBef>
              <a:buClr>
                <a:schemeClr val="dk1"/>
              </a:buClr>
              <a:buFont typeface="Arial"/>
              <a:buNone/>
            </a:pPr>
            <a:endParaRPr sz="1350" dirty="0">
              <a:solidFill>
                <a:srgbClr val="212939"/>
              </a:solidFill>
              <a:highlight>
                <a:srgbClr val="FFFFFF"/>
              </a:highlight>
            </a:endParaRPr>
          </a:p>
        </p:txBody>
      </p:sp>
      <p:sp>
        <p:nvSpPr>
          <p:cNvPr id="43" name="Shape 43"/>
          <p:cNvSpPr txBox="1"/>
          <p:nvPr/>
        </p:nvSpPr>
        <p:spPr>
          <a:xfrm>
            <a:off x="6614850" y="2221812"/>
            <a:ext cx="3272400" cy="346800"/>
          </a:xfrm>
          <a:prstGeom prst="rect">
            <a:avLst/>
          </a:prstGeom>
          <a:noFill/>
          <a:ln>
            <a:noFill/>
          </a:ln>
        </p:spPr>
        <p:txBody>
          <a:bodyPr lIns="91425" tIns="91425" rIns="91425" bIns="91425" anchor="t" anchorCtr="0">
            <a:noAutofit/>
          </a:bodyPr>
          <a:lstStyle/>
          <a:p>
            <a:pPr lvl="0">
              <a:spcBef>
                <a:spcPts val="0"/>
              </a:spcBef>
              <a:buNone/>
            </a:pPr>
            <a:endParaRPr lang="en-US" dirty="0"/>
          </a:p>
        </p:txBody>
      </p:sp>
      <p:sp>
        <p:nvSpPr>
          <p:cNvPr id="10" name="TextBox 9"/>
          <p:cNvSpPr txBox="1"/>
          <p:nvPr/>
        </p:nvSpPr>
        <p:spPr>
          <a:xfrm>
            <a:off x="0" y="2133600"/>
            <a:ext cx="6375400" cy="646331"/>
          </a:xfrm>
          <a:prstGeom prst="rect">
            <a:avLst/>
          </a:prstGeom>
          <a:noFill/>
        </p:spPr>
        <p:txBody>
          <a:bodyPr wrap="square" rtlCol="0">
            <a:spAutoFit/>
          </a:bodyPr>
          <a:lstStyle/>
          <a:p>
            <a:r>
              <a:rPr lang="en-US" sz="3600" b="1" dirty="0" smtClean="0">
                <a:latin typeface="Bradley Hand ITC" pitchFamily="66" charset="0"/>
                <a:hlinkClick r:id="rId4"/>
              </a:rPr>
              <a:t>Mickey Mouse Takes a Day Off</a:t>
            </a:r>
            <a:endParaRPr lang="en-US" sz="3600" b="1" dirty="0">
              <a:latin typeface="Bradley Hand ITC" pitchFamily="66" charset="0"/>
            </a:endParaRPr>
          </a:p>
        </p:txBody>
      </p:sp>
      <p:sp>
        <p:nvSpPr>
          <p:cNvPr id="12" name="TextBox 11"/>
          <p:cNvSpPr txBox="1"/>
          <p:nvPr/>
        </p:nvSpPr>
        <p:spPr>
          <a:xfrm>
            <a:off x="812800" y="3124200"/>
            <a:ext cx="9347200" cy="1846659"/>
          </a:xfrm>
          <a:prstGeom prst="rect">
            <a:avLst/>
          </a:prstGeom>
          <a:noFill/>
        </p:spPr>
        <p:txBody>
          <a:bodyPr wrap="square" rtlCol="0">
            <a:spAutoFit/>
          </a:bodyPr>
          <a:lstStyle/>
          <a:p>
            <a:r>
              <a:rPr lang="en-US" sz="2000" dirty="0" smtClean="0"/>
              <a:t>Due to winds over 100 miles per hour caused by Hurricane Matthey, Walt Disney World resort in Orlando, Florida made the decision to close all of its parks, golf courses, and ESPN Wide World of Sports complex.  This is only the fourth time ever Walt Disney World has closed its gates.  Each time has been because of a hurricane.</a:t>
            </a:r>
          </a:p>
          <a:p>
            <a:endParaRPr lang="en-US" dirty="0"/>
          </a:p>
        </p:txBody>
      </p:sp>
      <p:pic>
        <p:nvPicPr>
          <p:cNvPr id="13" name="Picture 12" descr="161007093227-disney-hurricane-matthew-780x439.jpg"/>
          <p:cNvPicPr>
            <a:picLocks noChangeAspect="1"/>
          </p:cNvPicPr>
          <p:nvPr/>
        </p:nvPicPr>
        <p:blipFill>
          <a:blip r:embed="rId5"/>
          <a:stretch>
            <a:fillRect/>
          </a:stretch>
        </p:blipFill>
        <p:spPr>
          <a:xfrm>
            <a:off x="5362135" y="4648200"/>
            <a:ext cx="4797865" cy="2700337"/>
          </a:xfrm>
          <a:prstGeom prst="rect">
            <a:avLst/>
          </a:prstGeom>
        </p:spPr>
      </p:pic>
      <p:pic>
        <p:nvPicPr>
          <p:cNvPr id="14" name="Picture 13" descr="mickey.jpg"/>
          <p:cNvPicPr>
            <a:picLocks noChangeAspect="1"/>
          </p:cNvPicPr>
          <p:nvPr/>
        </p:nvPicPr>
        <p:blipFill>
          <a:blip r:embed="rId6"/>
          <a:stretch>
            <a:fillRect/>
          </a:stretch>
        </p:blipFill>
        <p:spPr>
          <a:xfrm>
            <a:off x="6425643" y="0"/>
            <a:ext cx="3734357" cy="2490787"/>
          </a:xfrm>
          <a:prstGeom prst="rect">
            <a:avLst/>
          </a:prstGeom>
        </p:spPr>
      </p:pic>
      <p:sp>
        <p:nvSpPr>
          <p:cNvPr id="15" name="TextBox 14"/>
          <p:cNvSpPr txBox="1"/>
          <p:nvPr/>
        </p:nvSpPr>
        <p:spPr>
          <a:xfrm>
            <a:off x="812800" y="4876800"/>
            <a:ext cx="4419600" cy="1323439"/>
          </a:xfrm>
          <a:prstGeom prst="rect">
            <a:avLst/>
          </a:prstGeom>
          <a:noFill/>
        </p:spPr>
        <p:txBody>
          <a:bodyPr wrap="square" rtlCol="0">
            <a:spAutoFit/>
          </a:bodyPr>
          <a:lstStyle/>
          <a:p>
            <a:r>
              <a:rPr lang="en-US" sz="2000" dirty="0" smtClean="0"/>
              <a:t>What impact will closing these parks have on Disney financially?  If you were in charge of the parks, would you have stayed opened?</a:t>
            </a:r>
            <a:endParaRPr lang="en-US" sz="2000"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740825" y="389800"/>
            <a:ext cx="8761575" cy="1326774"/>
          </a:xfrm>
          <a:prstGeom prst="rect">
            <a:avLst/>
          </a:prstGeom>
          <a:noFill/>
          <a:ln>
            <a:noFill/>
          </a:ln>
        </p:spPr>
        <p:txBody>
          <a:bodyPr lIns="38100" tIns="38100" rIns="38100" bIns="38100" anchor="b" anchorCtr="0">
            <a:noAutofit/>
          </a:bodyPr>
          <a:lstStyle/>
          <a:p>
            <a:pPr marL="0" marR="0" lvl="0" indent="0" algn="l" rtl="0">
              <a:lnSpc>
                <a:spcPct val="119000"/>
              </a:lnSpc>
              <a:spcBef>
                <a:spcPts val="0"/>
              </a:spcBef>
              <a:spcAft>
                <a:spcPts val="0"/>
              </a:spcAft>
              <a:buClr>
                <a:srgbClr val="000000"/>
              </a:buClr>
              <a:buSzPct val="25000"/>
              <a:buFont typeface="Arial"/>
              <a:buNone/>
            </a:pPr>
            <a:r>
              <a:rPr lang="en-US" sz="3759" b="0" i="0" u="none" strike="noStrike" cap="none">
                <a:solidFill>
                  <a:srgbClr val="000000"/>
                </a:solidFill>
                <a:latin typeface="Arial"/>
                <a:ea typeface="Arial"/>
                <a:cs typeface="Arial"/>
                <a:sym typeface="Arial"/>
              </a:rPr>
              <a:t>Type of news item: International, National, State, Local or Business</a:t>
            </a:r>
          </a:p>
        </p:txBody>
      </p:sp>
      <p:sp>
        <p:nvSpPr>
          <p:cNvPr id="50" name="Shape 50">
            <a:hlinkClick r:id="rId4"/>
          </p:cNvPr>
          <p:cNvSpPr txBox="1"/>
          <p:nvPr/>
        </p:nvSpPr>
        <p:spPr>
          <a:xfrm>
            <a:off x="355600" y="1828800"/>
            <a:ext cx="9544050" cy="2133600"/>
          </a:xfrm>
          <a:prstGeom prst="rect">
            <a:avLst/>
          </a:prstGeom>
          <a:noFill/>
          <a:ln>
            <a:noFill/>
          </a:ln>
        </p:spPr>
        <p:txBody>
          <a:bodyPr lIns="38100" tIns="38100" rIns="38100" bIns="38100" anchor="t" anchorCtr="0">
            <a:noAutofit/>
          </a:bodyPr>
          <a:lstStyle/>
          <a:p>
            <a:r>
              <a:rPr lang="en-US" sz="2000" dirty="0" smtClean="0"/>
              <a:t>Do you like to play sports? Rosie </a:t>
            </a:r>
            <a:r>
              <a:rPr lang="en-US" sz="2000" dirty="0" err="1" smtClean="0"/>
              <a:t>McRackan</a:t>
            </a:r>
            <a:r>
              <a:rPr lang="en-US" sz="2000" dirty="0" smtClean="0"/>
              <a:t>, a 6 year old from North Carolina loves to play T-ball.  What makes her story special is that Rosie wears a man-made leg called a prosthetic so that she can run.  Rosie was born without her lower left arm and her right leg.  However, she has a special leg made for running and an arm controlled by her own muscles’ signals. “</a:t>
            </a:r>
            <a:r>
              <a:rPr lang="en-US" sz="2000" dirty="0" smtClean="0"/>
              <a:t>Everyone wants to belong,” </a:t>
            </a:r>
            <a:r>
              <a:rPr lang="en-US" sz="2000" dirty="0" smtClean="0"/>
              <a:t>said Judy Newsome.  She runs a program called Inclusive Services.  </a:t>
            </a:r>
            <a:endParaRPr sz="1800" dirty="0">
              <a:solidFill>
                <a:srgbClr val="333333"/>
              </a:solidFill>
              <a:latin typeface="Merriweather"/>
              <a:ea typeface="Merriweather"/>
              <a:cs typeface="Merriweather"/>
              <a:sym typeface="Merriweather"/>
            </a:endParaRPr>
          </a:p>
        </p:txBody>
      </p:sp>
      <p:pic>
        <p:nvPicPr>
          <p:cNvPr id="5" name="Picture 4" descr="rosie-tball-disability-7cd1a85d.jpg.885x497_q90_box-0,155,3000,1842_crop_detail.jpg"/>
          <p:cNvPicPr>
            <a:picLocks noChangeAspect="1"/>
          </p:cNvPicPr>
          <p:nvPr/>
        </p:nvPicPr>
        <p:blipFill>
          <a:blip r:embed="rId5"/>
          <a:stretch>
            <a:fillRect/>
          </a:stretch>
        </p:blipFill>
        <p:spPr>
          <a:xfrm>
            <a:off x="3937000" y="3733800"/>
            <a:ext cx="5436005" cy="3052762"/>
          </a:xfrm>
          <a:prstGeom prst="rect">
            <a:avLst/>
          </a:prstGeom>
        </p:spPr>
      </p:pic>
      <p:sp>
        <p:nvSpPr>
          <p:cNvPr id="6" name="TextBox 5"/>
          <p:cNvSpPr txBox="1"/>
          <p:nvPr/>
        </p:nvSpPr>
        <p:spPr>
          <a:xfrm>
            <a:off x="279400" y="3962400"/>
            <a:ext cx="3581400" cy="2462213"/>
          </a:xfrm>
          <a:prstGeom prst="rect">
            <a:avLst/>
          </a:prstGeom>
          <a:noFill/>
        </p:spPr>
        <p:txBody>
          <a:bodyPr wrap="square" rtlCol="0">
            <a:spAutoFit/>
          </a:bodyPr>
          <a:lstStyle/>
          <a:p>
            <a:r>
              <a:rPr lang="en-US" sz="2000" dirty="0" smtClean="0"/>
              <a:t>This program gives kids like Rosie a chance to play like everyone else.  Newsome says that’s what matters. </a:t>
            </a:r>
          </a:p>
          <a:p>
            <a:endParaRPr lang="en-US" sz="2000" dirty="0" smtClean="0"/>
          </a:p>
          <a:p>
            <a:r>
              <a:rPr lang="en-US" sz="2000" dirty="0" smtClean="0"/>
              <a:t>Read more about Rosie and this program </a:t>
            </a:r>
            <a:r>
              <a:rPr lang="en-US" sz="2000" dirty="0" smtClean="0">
                <a:hlinkClick r:id="rId6"/>
              </a:rPr>
              <a:t>here</a:t>
            </a:r>
            <a:r>
              <a:rPr lang="en-US" sz="2000" dirty="0" smtClean="0"/>
              <a:t>.</a:t>
            </a:r>
          </a:p>
          <a:p>
            <a:endParaRPr lang="en-US" dirty="0"/>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14387" y="297825"/>
            <a:ext cx="8761500" cy="1030800"/>
          </a:xfrm>
          <a:prstGeom prst="rect">
            <a:avLst/>
          </a:prstGeom>
          <a:noFill/>
          <a:ln>
            <a:noFill/>
          </a:ln>
        </p:spPr>
        <p:txBody>
          <a:bodyPr lIns="38100" tIns="38100" rIns="38100" bIns="38100" anchor="b" anchorCtr="0">
            <a:noAutofit/>
          </a:bodyPr>
          <a:lstStyle/>
          <a:p>
            <a:pPr marL="0" marR="0" lvl="0" indent="0" algn="ctr" rtl="0">
              <a:lnSpc>
                <a:spcPct val="119000"/>
              </a:lnSpc>
              <a:spcBef>
                <a:spcPts val="0"/>
              </a:spcBef>
              <a:spcAft>
                <a:spcPts val="0"/>
              </a:spcAft>
              <a:buClr>
                <a:srgbClr val="000000"/>
              </a:buClr>
              <a:buSzPct val="25000"/>
              <a:buFont typeface="Arial"/>
              <a:buNone/>
            </a:pPr>
            <a:r>
              <a:rPr lang="en-US" sz="800" b="0" i="0" u="none" strike="noStrike" cap="none">
                <a:solidFill>
                  <a:srgbClr val="000000"/>
                </a:solidFill>
                <a:latin typeface="Arial"/>
                <a:ea typeface="Arial"/>
                <a:cs typeface="Arial"/>
                <a:sym typeface="Arial"/>
              </a:rPr>
              <a:t/>
            </a:r>
            <a:br>
              <a:rPr lang="en-US" sz="800" b="0" i="0" u="none" strike="noStrike" cap="none">
                <a:solidFill>
                  <a:srgbClr val="000000"/>
                </a:solidFill>
                <a:latin typeface="Arial"/>
                <a:ea typeface="Arial"/>
                <a:cs typeface="Arial"/>
                <a:sym typeface="Arial"/>
              </a:rPr>
            </a:br>
            <a:r>
              <a:rPr lang="en-US" sz="2400" b="0" i="0" u="none" strike="noStrike" cap="none">
                <a:solidFill>
                  <a:srgbClr val="000000"/>
                </a:solidFill>
                <a:latin typeface="Arial"/>
                <a:ea typeface="Arial"/>
                <a:cs typeface="Arial"/>
                <a:sym typeface="Arial"/>
              </a:rPr>
              <a:t/>
            </a:r>
            <a:br>
              <a:rPr lang="en-US" sz="2400" b="0" i="0" u="none" strike="noStrike" cap="none">
                <a:solidFill>
                  <a:srgbClr val="000000"/>
                </a:solidFill>
                <a:latin typeface="Arial"/>
                <a:ea typeface="Arial"/>
                <a:cs typeface="Arial"/>
                <a:sym typeface="Arial"/>
              </a:rPr>
            </a:br>
            <a:r>
              <a:rPr lang="en-US" sz="2400" b="0" i="0" u="none" strike="noStrike" cap="none">
                <a:solidFill>
                  <a:srgbClr val="000000"/>
                </a:solidFill>
                <a:latin typeface="Arial"/>
                <a:ea typeface="Arial"/>
                <a:cs typeface="Arial"/>
                <a:sym typeface="Arial"/>
              </a:rPr>
              <a:t/>
            </a:r>
            <a:br>
              <a:rPr lang="en-US" sz="2400" b="0" i="0" u="none" strike="noStrike" cap="none">
                <a:solidFill>
                  <a:srgbClr val="000000"/>
                </a:solidFill>
                <a:latin typeface="Arial"/>
                <a:ea typeface="Arial"/>
                <a:cs typeface="Arial"/>
                <a:sym typeface="Arial"/>
              </a:rPr>
            </a:br>
            <a:r>
              <a:rPr lang="en-US" sz="2400" b="0" i="0" u="none" strike="noStrike" cap="none">
                <a:solidFill>
                  <a:srgbClr val="000000"/>
                </a:solidFill>
                <a:latin typeface="Arial"/>
                <a:ea typeface="Arial"/>
                <a:cs typeface="Arial"/>
                <a:sym typeface="Arial"/>
              </a:rPr>
              <a:t>Thoughts?</a:t>
            </a:r>
          </a:p>
        </p:txBody>
      </p:sp>
      <p:sp>
        <p:nvSpPr>
          <p:cNvPr id="57" name="Shape 57"/>
          <p:cNvSpPr txBox="1"/>
          <p:nvPr/>
        </p:nvSpPr>
        <p:spPr>
          <a:xfrm>
            <a:off x="914400" y="1828800"/>
            <a:ext cx="8678998" cy="4798799"/>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8" name="Shape 58"/>
          <p:cNvSpPr txBox="1"/>
          <p:nvPr/>
        </p:nvSpPr>
        <p:spPr>
          <a:xfrm>
            <a:off x="152400" y="2390169"/>
            <a:ext cx="9520199" cy="465899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2400" b="0" i="0" u="sng" strike="noStrike" cap="none">
                <a:solidFill>
                  <a:schemeClr val="hlink"/>
                </a:solidFill>
                <a:latin typeface="Arial"/>
                <a:ea typeface="Arial"/>
                <a:cs typeface="Arial"/>
                <a:sym typeface="Arial"/>
                <a:hlinkClick r:id="rId4"/>
              </a:rPr>
              <a:t/>
            </a:r>
            <a:br>
              <a:rPr lang="en-US" sz="2400" b="0" i="0" u="sng" strike="noStrike" cap="none">
                <a:solidFill>
                  <a:schemeClr val="hlink"/>
                </a:solidFill>
                <a:latin typeface="Arial"/>
                <a:ea typeface="Arial"/>
                <a:cs typeface="Arial"/>
                <a:sym typeface="Arial"/>
                <a:hlinkClick r:id="rId4"/>
              </a:rPr>
            </a:br>
            <a:endParaRPr lang="en-US" sz="2400" b="0" i="0" u="sng" strike="noStrike" cap="none">
              <a:solidFill>
                <a:schemeClr val="hlink"/>
              </a:solidFill>
              <a:latin typeface="Arial"/>
              <a:ea typeface="Arial"/>
              <a:cs typeface="Arial"/>
              <a:sym typeface="Arial"/>
              <a:hlinkClick r:id="rId4"/>
            </a:endParaRPr>
          </a:p>
        </p:txBody>
      </p:sp>
      <p:sp>
        <p:nvSpPr>
          <p:cNvPr id="59" name="Shape 59"/>
          <p:cNvSpPr txBox="1"/>
          <p:nvPr/>
        </p:nvSpPr>
        <p:spPr>
          <a:xfrm>
            <a:off x="152400" y="1850025"/>
            <a:ext cx="9655498" cy="4581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
            </a:r>
            <a:br>
              <a:rPr lang="en-US" sz="2400" b="0" i="0" u="none" strike="noStrike" cap="none">
                <a:solidFill>
                  <a:srgbClr val="000000"/>
                </a:solidFill>
                <a:latin typeface="Arial"/>
                <a:ea typeface="Arial"/>
                <a:cs typeface="Arial"/>
                <a:sym typeface="Arial"/>
              </a:rPr>
            </a:br>
            <a:endParaRPr lang="en-US"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 </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sng" strike="noStrike" cap="none">
              <a:solidFill>
                <a:schemeClr val="hlink"/>
              </a:solidFill>
              <a:latin typeface="Arial"/>
              <a:ea typeface="Arial"/>
              <a:cs typeface="Arial"/>
              <a:sym typeface="Arial"/>
              <a:hlinkClick r:id="rId5"/>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0" name="Shape 60"/>
          <p:cNvSpPr txBox="1"/>
          <p:nvPr/>
        </p:nvSpPr>
        <p:spPr>
          <a:xfrm>
            <a:off x="396880" y="2236281"/>
            <a:ext cx="9196518"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8" name="Picture 7" descr="83899_600.jpg"/>
          <p:cNvPicPr>
            <a:picLocks noChangeAspect="1"/>
          </p:cNvPicPr>
          <p:nvPr/>
        </p:nvPicPr>
        <p:blipFill>
          <a:blip r:embed="rId6"/>
          <a:stretch>
            <a:fillRect/>
          </a:stretch>
        </p:blipFill>
        <p:spPr>
          <a:xfrm>
            <a:off x="1651000" y="1828800"/>
            <a:ext cx="6629400" cy="5181981"/>
          </a:xfrm>
          <a:prstGeom prst="rect">
            <a:avLst/>
          </a:prstGeom>
        </p:spPr>
      </p:pic>
    </p:spTree>
  </p:cSld>
  <p:clrMapOvr>
    <a:masterClrMapping/>
  </p:clrMapOvr>
  <p:transition spd="slow">
    <p:fade/>
  </p:transition>
</p:sld>
</file>

<file path=ppt/theme/theme1.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389</Words>
  <Application>Microsoft Office PowerPoint</Application>
  <PresentationFormat>Custom</PresentationFormat>
  <Paragraphs>36</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Happy Monkey</vt:lpstr>
      <vt:lpstr>Bookman Old Style</vt:lpstr>
      <vt:lpstr>Georgia</vt:lpstr>
      <vt:lpstr>Bradley Hand ITC</vt:lpstr>
      <vt:lpstr>Merriweather</vt:lpstr>
      <vt:lpstr>Custom Theme</vt:lpstr>
      <vt:lpstr>Slide 1</vt:lpstr>
      <vt:lpstr>Type of news item: International, National, State, Local or Business</vt:lpstr>
      <vt:lpstr>Type of news item: International, National, State, Local or Business</vt:lpstr>
      <vt:lpstr>Type of news item: International, National, State, Local or Business</vt:lpstr>
      <vt:lpstr>   Thoughts?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Whiten</dc:creator>
  <cp:lastModifiedBy>FCBOE</cp:lastModifiedBy>
  <cp:revision>7</cp:revision>
  <dcterms:modified xsi:type="dcterms:W3CDTF">2016-10-07T20:02:33Z</dcterms:modified>
</cp:coreProperties>
</file>