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63" r:id="rId5"/>
    <p:sldId id="264" r:id="rId6"/>
    <p:sldId id="259" r:id="rId7"/>
    <p:sldId id="265" r:id="rId8"/>
    <p:sldId id="283" r:id="rId9"/>
    <p:sldId id="260" r:id="rId10"/>
    <p:sldId id="284" r:id="rId11"/>
    <p:sldId id="266" r:id="rId12"/>
    <p:sldId id="267" r:id="rId13"/>
    <p:sldId id="261" r:id="rId14"/>
    <p:sldId id="285" r:id="rId15"/>
    <p:sldId id="280" r:id="rId16"/>
    <p:sldId id="258" r:id="rId17"/>
    <p:sldId id="286" r:id="rId18"/>
    <p:sldId id="269" r:id="rId19"/>
    <p:sldId id="268" r:id="rId20"/>
    <p:sldId id="270" r:id="rId21"/>
    <p:sldId id="271" r:id="rId22"/>
    <p:sldId id="262" r:id="rId23"/>
    <p:sldId id="274" r:id="rId24"/>
    <p:sldId id="281"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0" y="2286000"/>
            <a:ext cx="6096000" cy="762000"/>
          </a:xfrm>
        </p:spPr>
        <p:txBody>
          <a:bodyPr/>
          <a:lstStyle>
            <a:lvl1pPr>
              <a:defRPr>
                <a:solidFill>
                  <a:schemeClr val="accent2">
                    <a:lumMod val="50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048000" y="2971800"/>
            <a:ext cx="6096000" cy="609600"/>
          </a:xfrm>
        </p:spPr>
        <p:txBody>
          <a:bodyPr/>
          <a:lstStyle>
            <a:lvl1pPr marL="0" indent="0">
              <a:buFontTx/>
              <a:buNone/>
              <a:defRPr>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1F3AA10D-9F1F-452C-8CFF-799DC5D6C4DE}" type="datetimeFigureOut">
              <a:rPr lang="en-US" smtClean="0"/>
              <a:pPr/>
              <a:t>11/14/2016</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52578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71600" y="106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71600" y="5824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00750" y="1066800"/>
            <a:ext cx="1847850" cy="5059363"/>
          </a:xfrm>
        </p:spPr>
        <p:txBody>
          <a:bodyPr vert="eaVert"/>
          <a:lstStyle>
            <a:lvl1pPr>
              <a:defRPr>
                <a:solidFill>
                  <a:schemeClr val="bg1">
                    <a:lumMod val="95000"/>
                    <a:lumOff val="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66800"/>
            <a:ext cx="5391150" cy="5059363"/>
          </a:xfrm>
        </p:spPr>
        <p:txBody>
          <a:bodyPr vert="eaVert"/>
          <a:lstStyle>
            <a:lvl1pPr>
              <a:defRPr>
                <a:solidFill>
                  <a:schemeClr val="bg1">
                    <a:lumMod val="95000"/>
                    <a:lumOff val="5000"/>
                  </a:schemeClr>
                </a:solidFill>
              </a:defRPr>
            </a:lvl1pPr>
            <a:lvl2pPr>
              <a:defRPr>
                <a:solidFill>
                  <a:schemeClr val="bg1">
                    <a:lumMod val="95000"/>
                    <a:lumOff val="5000"/>
                  </a:schemeClr>
                </a:solidFill>
              </a:defRPr>
            </a:lvl2pPr>
            <a:lvl3pPr>
              <a:defRPr>
                <a:solidFill>
                  <a:schemeClr val="bg1">
                    <a:lumMod val="95000"/>
                    <a:lumOff val="5000"/>
                  </a:schemeClr>
                </a:solidFill>
              </a:defRPr>
            </a:lvl3pPr>
            <a:lvl4pPr>
              <a:defRPr>
                <a:solidFill>
                  <a:schemeClr val="bg1">
                    <a:lumMod val="95000"/>
                    <a:lumOff val="5000"/>
                  </a:schemeClr>
                </a:solidFill>
              </a:defRPr>
            </a:lvl4pPr>
            <a:lvl5pPr>
              <a:defRPr>
                <a:solidFill>
                  <a:schemeClr val="bg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lumMod val="95000"/>
                    <a:lumOff val="5000"/>
                  </a:schemeClr>
                </a:solidFill>
              </a:defRPr>
            </a:lvl1pPr>
            <a:lvl2pPr>
              <a:defRPr>
                <a:solidFill>
                  <a:schemeClr val="bg1">
                    <a:lumMod val="95000"/>
                    <a:lumOff val="5000"/>
                  </a:schemeClr>
                </a:solidFill>
              </a:defRPr>
            </a:lvl2pPr>
            <a:lvl3pPr>
              <a:defRPr>
                <a:solidFill>
                  <a:schemeClr val="bg1">
                    <a:lumMod val="95000"/>
                    <a:lumOff val="5000"/>
                  </a:schemeClr>
                </a:solidFill>
              </a:defRPr>
            </a:lvl3pPr>
            <a:lvl4pPr>
              <a:defRPr>
                <a:solidFill>
                  <a:schemeClr val="bg1">
                    <a:lumMod val="95000"/>
                    <a:lumOff val="5000"/>
                  </a:schemeClr>
                </a:solidFill>
              </a:defRPr>
            </a:lvl4pPr>
            <a:lvl5pPr>
              <a:defRPr>
                <a:solidFill>
                  <a:schemeClr val="bg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176587"/>
            <a:ext cx="5638800" cy="1362075"/>
          </a:xfrm>
        </p:spPr>
        <p:txBody>
          <a:bodyPr anchor="t"/>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381000" y="1676400"/>
            <a:ext cx="56388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3581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1000" y="1066800"/>
            <a:ext cx="3581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143000"/>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782762"/>
            <a:ext cx="3657600" cy="4389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62400" y="1143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62400" y="1782762"/>
            <a:ext cx="3660775" cy="4389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66800"/>
            <a:ext cx="41973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F3AA10D-9F1F-452C-8CFF-799DC5D6C4DE}" type="datetimeFigureOut">
              <a:rPr lang="en-US" smtClean="0"/>
              <a:pPr/>
              <a:t>11/14/2016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E1F7D0-C627-4E40-BF34-B35BA81E7E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7391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066800"/>
            <a:ext cx="7315200" cy="5059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F3AA10D-9F1F-452C-8CFF-799DC5D6C4DE}" type="datetimeFigureOut">
              <a:rPr lang="en-US" smtClean="0"/>
              <a:pPr/>
              <a:t>11/14/2016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5E1F7D0-C627-4E40-BF34-B35BA81E7E54}"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rgbClr val="303F11"/>
          </a:solidFill>
          <a:latin typeface="+mj-lt"/>
          <a:ea typeface="+mj-ea"/>
          <a:cs typeface="+mj-cs"/>
        </a:defRPr>
      </a:lvl1pPr>
      <a:lvl2pPr algn="l" rtl="0" eaLnBrk="1" fontAlgn="base" hangingPunct="1">
        <a:spcBef>
          <a:spcPct val="0"/>
        </a:spcBef>
        <a:spcAft>
          <a:spcPct val="0"/>
        </a:spcAft>
        <a:defRPr sz="4400">
          <a:solidFill>
            <a:srgbClr val="303F11"/>
          </a:solidFill>
          <a:latin typeface="Times New Roman" pitchFamily="18" charset="0"/>
        </a:defRPr>
      </a:lvl2pPr>
      <a:lvl3pPr algn="l" rtl="0" eaLnBrk="1" fontAlgn="base" hangingPunct="1">
        <a:spcBef>
          <a:spcPct val="0"/>
        </a:spcBef>
        <a:spcAft>
          <a:spcPct val="0"/>
        </a:spcAft>
        <a:defRPr sz="4400">
          <a:solidFill>
            <a:srgbClr val="303F11"/>
          </a:solidFill>
          <a:latin typeface="Times New Roman" pitchFamily="18" charset="0"/>
        </a:defRPr>
      </a:lvl3pPr>
      <a:lvl4pPr algn="l" rtl="0" eaLnBrk="1" fontAlgn="base" hangingPunct="1">
        <a:spcBef>
          <a:spcPct val="0"/>
        </a:spcBef>
        <a:spcAft>
          <a:spcPct val="0"/>
        </a:spcAft>
        <a:defRPr sz="4400">
          <a:solidFill>
            <a:srgbClr val="303F11"/>
          </a:solidFill>
          <a:latin typeface="Times New Roman" pitchFamily="18" charset="0"/>
        </a:defRPr>
      </a:lvl4pPr>
      <a:lvl5pPr algn="l" rtl="0" eaLnBrk="1" fontAlgn="base" hangingPunct="1">
        <a:spcBef>
          <a:spcPct val="0"/>
        </a:spcBef>
        <a:spcAft>
          <a:spcPct val="0"/>
        </a:spcAft>
        <a:defRPr sz="4400">
          <a:solidFill>
            <a:srgbClr val="303F11"/>
          </a:solidFill>
          <a:latin typeface="Times New Roman" pitchFamily="18" charset="0"/>
        </a:defRPr>
      </a:lvl5pPr>
      <a:lvl6pPr marL="457200" algn="l" rtl="0" eaLnBrk="1" fontAlgn="base" hangingPunct="1">
        <a:spcBef>
          <a:spcPct val="0"/>
        </a:spcBef>
        <a:spcAft>
          <a:spcPct val="0"/>
        </a:spcAft>
        <a:defRPr sz="4400">
          <a:solidFill>
            <a:srgbClr val="303F11"/>
          </a:solidFill>
          <a:latin typeface="Times New Roman" pitchFamily="18" charset="0"/>
        </a:defRPr>
      </a:lvl6pPr>
      <a:lvl7pPr marL="914400" algn="l" rtl="0" eaLnBrk="1" fontAlgn="base" hangingPunct="1">
        <a:spcBef>
          <a:spcPct val="0"/>
        </a:spcBef>
        <a:spcAft>
          <a:spcPct val="0"/>
        </a:spcAft>
        <a:defRPr sz="4400">
          <a:solidFill>
            <a:srgbClr val="303F11"/>
          </a:solidFill>
          <a:latin typeface="Times New Roman" pitchFamily="18" charset="0"/>
        </a:defRPr>
      </a:lvl7pPr>
      <a:lvl8pPr marL="1371600" algn="l" rtl="0" eaLnBrk="1" fontAlgn="base" hangingPunct="1">
        <a:spcBef>
          <a:spcPct val="0"/>
        </a:spcBef>
        <a:spcAft>
          <a:spcPct val="0"/>
        </a:spcAft>
        <a:defRPr sz="4400">
          <a:solidFill>
            <a:srgbClr val="303F11"/>
          </a:solidFill>
          <a:latin typeface="Times New Roman" pitchFamily="18" charset="0"/>
        </a:defRPr>
      </a:lvl8pPr>
      <a:lvl9pPr marL="1828800" algn="l" rtl="0" eaLnBrk="1" fontAlgn="base" hangingPunct="1">
        <a:spcBef>
          <a:spcPct val="0"/>
        </a:spcBef>
        <a:spcAft>
          <a:spcPct val="0"/>
        </a:spcAft>
        <a:defRPr sz="4400">
          <a:solidFill>
            <a:srgbClr val="303F11"/>
          </a:solidFill>
          <a:latin typeface="Times New Roman" pitchFamily="18" charset="0"/>
        </a:defRPr>
      </a:lvl9pPr>
    </p:titleStyle>
    <p:bodyStyle>
      <a:lvl1pPr marL="342900" indent="-342900" algn="l" rtl="0" eaLnBrk="1" fontAlgn="base" hangingPunct="1">
        <a:spcBef>
          <a:spcPct val="20000"/>
        </a:spcBef>
        <a:spcAft>
          <a:spcPct val="0"/>
        </a:spcAft>
        <a:buChar char="•"/>
        <a:defRPr sz="2400" i="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Char char="–"/>
        <a:defRPr sz="2000" i="1">
          <a:solidFill>
            <a:schemeClr val="accent2">
              <a:lumMod val="75000"/>
            </a:schemeClr>
          </a:solidFill>
          <a:latin typeface="+mn-lt"/>
        </a:defRPr>
      </a:lvl2pPr>
      <a:lvl3pPr marL="1143000" indent="-228600" algn="l" rtl="0" eaLnBrk="1" fontAlgn="base" hangingPunct="1">
        <a:spcBef>
          <a:spcPct val="20000"/>
        </a:spcBef>
        <a:spcAft>
          <a:spcPct val="0"/>
        </a:spcAft>
        <a:buChar char="•"/>
        <a:defRPr i="1">
          <a:solidFill>
            <a:schemeClr val="accent2">
              <a:lumMod val="75000"/>
            </a:schemeClr>
          </a:solidFill>
          <a:latin typeface="+mn-lt"/>
        </a:defRPr>
      </a:lvl3pPr>
      <a:lvl4pPr marL="1600200" indent="-228600" algn="l" rtl="0" eaLnBrk="1" fontAlgn="base" hangingPunct="1">
        <a:spcBef>
          <a:spcPct val="20000"/>
        </a:spcBef>
        <a:spcAft>
          <a:spcPct val="0"/>
        </a:spcAft>
        <a:buChar char="–"/>
        <a:defRPr sz="1600" i="1">
          <a:solidFill>
            <a:schemeClr val="accent2">
              <a:lumMod val="75000"/>
            </a:schemeClr>
          </a:solidFill>
          <a:latin typeface="+mn-lt"/>
        </a:defRPr>
      </a:lvl4pPr>
      <a:lvl5pPr marL="2057400" indent="-228600" algn="l" rtl="0" eaLnBrk="1" fontAlgn="base" hangingPunct="1">
        <a:spcBef>
          <a:spcPct val="20000"/>
        </a:spcBef>
        <a:spcAft>
          <a:spcPct val="0"/>
        </a:spcAft>
        <a:buChar char="»"/>
        <a:defRPr sz="1600" i="1">
          <a:solidFill>
            <a:schemeClr val="accent2">
              <a:lumMod val="75000"/>
            </a:schemeClr>
          </a:solidFill>
          <a:latin typeface="+mn-lt"/>
        </a:defRPr>
      </a:lvl5pPr>
      <a:lvl6pPr marL="2514600" indent="-228600" algn="l" rtl="0" eaLnBrk="1" fontAlgn="base" hangingPunct="1">
        <a:spcBef>
          <a:spcPct val="20000"/>
        </a:spcBef>
        <a:spcAft>
          <a:spcPct val="0"/>
        </a:spcAft>
        <a:buChar char="»"/>
        <a:defRPr sz="1600" i="1">
          <a:solidFill>
            <a:srgbClr val="303F11"/>
          </a:solidFill>
          <a:latin typeface="+mn-lt"/>
        </a:defRPr>
      </a:lvl6pPr>
      <a:lvl7pPr marL="2971800" indent="-228600" algn="l" rtl="0" eaLnBrk="1" fontAlgn="base" hangingPunct="1">
        <a:spcBef>
          <a:spcPct val="20000"/>
        </a:spcBef>
        <a:spcAft>
          <a:spcPct val="0"/>
        </a:spcAft>
        <a:buChar char="»"/>
        <a:defRPr sz="1600" i="1">
          <a:solidFill>
            <a:srgbClr val="303F11"/>
          </a:solidFill>
          <a:latin typeface="+mn-lt"/>
        </a:defRPr>
      </a:lvl7pPr>
      <a:lvl8pPr marL="3429000" indent="-228600" algn="l" rtl="0" eaLnBrk="1" fontAlgn="base" hangingPunct="1">
        <a:spcBef>
          <a:spcPct val="20000"/>
        </a:spcBef>
        <a:spcAft>
          <a:spcPct val="0"/>
        </a:spcAft>
        <a:buChar char="»"/>
        <a:defRPr sz="1600" i="1">
          <a:solidFill>
            <a:srgbClr val="303F11"/>
          </a:solidFill>
          <a:latin typeface="+mn-lt"/>
        </a:defRPr>
      </a:lvl8pPr>
      <a:lvl9pPr marL="3886200" indent="-228600" algn="l" rtl="0" eaLnBrk="1" fontAlgn="base" hangingPunct="1">
        <a:spcBef>
          <a:spcPct val="20000"/>
        </a:spcBef>
        <a:spcAft>
          <a:spcPct val="0"/>
        </a:spcAft>
        <a:buChar char="»"/>
        <a:defRPr sz="1600" i="1">
          <a:solidFill>
            <a:srgbClr val="303F1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massconsumerism.wordpress.com/sears-catalogu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www.youtube.com/watch?v=fFzZ6izllW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oldradioworld.com/media/Vintage%20Commercials%20Dr%20Lyons%20Tooth%20Powder.mp3"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iframe%20width=%22640%22%20height=%22390%22%20src=%22/www.youtube.com/embed/T8Z4Juu4BbQ%22%20frameborder=%220%22%20allowfullscreen%3e%3c/iframe"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udy.com/academy/lesson/american-economy-in-the-1920s-consumerism-stock-market-economic-shift.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Consumerism</a:t>
            </a:r>
            <a:endParaRPr lang="en-US" dirty="0"/>
          </a:p>
        </p:txBody>
      </p:sp>
      <p:sp>
        <p:nvSpPr>
          <p:cNvPr id="3" name="Subtitle 2"/>
          <p:cNvSpPr>
            <a:spLocks noGrp="1"/>
          </p:cNvSpPr>
          <p:nvPr>
            <p:ph type="subTitle" idx="1"/>
          </p:nvPr>
        </p:nvSpPr>
        <p:spPr/>
        <p:txBody>
          <a:bodyPr/>
          <a:lstStyle/>
          <a:p>
            <a:r>
              <a:rPr lang="en-US" b="1" dirty="0" smtClean="0"/>
              <a:t>Consumerism In The 1920s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162800" cy="685800"/>
          </a:xfrm>
        </p:spPr>
        <p:txBody>
          <a:bodyPr/>
          <a:lstStyle/>
          <a:p>
            <a:r>
              <a:rPr lang="en-US" sz="3600" dirty="0" smtClean="0"/>
              <a:t>Millionaires in America</a:t>
            </a:r>
            <a:r>
              <a:rPr lang="en-US" dirty="0" smtClean="0"/>
              <a:t>	</a:t>
            </a:r>
            <a:endParaRPr lang="en-US" dirty="0"/>
          </a:p>
        </p:txBody>
      </p:sp>
      <p:sp>
        <p:nvSpPr>
          <p:cNvPr id="3" name="Content Placeholder 2"/>
          <p:cNvSpPr>
            <a:spLocks noGrp="1"/>
          </p:cNvSpPr>
          <p:nvPr>
            <p:ph idx="1"/>
          </p:nvPr>
        </p:nvSpPr>
        <p:spPr/>
        <p:txBody>
          <a:bodyPr/>
          <a:lstStyle/>
          <a:p>
            <a:pPr>
              <a:buNone/>
            </a:pPr>
            <a:r>
              <a:rPr lang="en-US" sz="2400" i="0" dirty="0" smtClean="0"/>
              <a:t>Most </a:t>
            </a:r>
            <a:r>
              <a:rPr lang="en-US" sz="2400" i="0" dirty="0" smtClean="0"/>
              <a:t>Americans believed that they deserved success. For example; a nice house, a good job, plenty to eat, and many consumer goods. The act of 'consuming' was seen as very American, and this belief that spending and consuming was 'American', had a huge impact on powering economic growth in the </a:t>
            </a:r>
            <a:r>
              <a:rPr lang="en-US" sz="2400" i="0" dirty="0" smtClean="0"/>
              <a:t>1920s.</a:t>
            </a:r>
            <a:endParaRPr lang="en-US" sz="2400" dirty="0"/>
          </a:p>
        </p:txBody>
      </p:sp>
      <p:sp>
        <p:nvSpPr>
          <p:cNvPr id="4" name="Text Placeholder 3"/>
          <p:cNvSpPr>
            <a:spLocks noGrp="1"/>
          </p:cNvSpPr>
          <p:nvPr>
            <p:ph type="body" sz="half" idx="2"/>
          </p:nvPr>
        </p:nvSpPr>
        <p:spPr>
          <a:xfrm>
            <a:off x="457200" y="1981200"/>
            <a:ext cx="3008313" cy="4297363"/>
          </a:xfrm>
        </p:spPr>
        <p:txBody>
          <a:bodyPr/>
          <a:lstStyle/>
          <a:p>
            <a:pPr algn="ctr"/>
            <a:r>
              <a:rPr lang="en-US" sz="1600" i="0" dirty="0" smtClean="0"/>
              <a:t>The growth in number of millionaires is shown in Tax Reports by the Treasury Department, who reported that there were 21 individuals with an annual income of over one million dollars in 1921, 75 in 1924, and 207 in 1926. There were an estimated fifteen thousand U.S. millionaires in 1927, and at least one billionaire (cumulative </a:t>
            </a:r>
            <a:r>
              <a:rPr lang="en-US" sz="1600" i="0" dirty="0" smtClean="0"/>
              <a:t>net worth</a:t>
            </a:r>
            <a:r>
              <a:rPr lang="en-US" sz="1600" i="0" dirty="0" smtClean="0"/>
              <a:t>), nearly four thousand of these living in New York, including three thousand living on or near Park Avenue.</a:t>
            </a:r>
            <a:endParaRPr lang="en-US" sz="1600" dirty="0"/>
          </a:p>
        </p:txBody>
      </p:sp>
      <p:sp>
        <p:nvSpPr>
          <p:cNvPr id="5" name="Frame 4"/>
          <p:cNvSpPr/>
          <p:nvPr/>
        </p:nvSpPr>
        <p:spPr>
          <a:xfrm>
            <a:off x="0" y="1447800"/>
            <a:ext cx="3962400" cy="4876800"/>
          </a:xfrm>
          <a:prstGeom prst="fram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Consumerism</a:t>
            </a:r>
            <a:endParaRPr lang="en-US" dirty="0"/>
          </a:p>
        </p:txBody>
      </p:sp>
      <p:sp>
        <p:nvSpPr>
          <p:cNvPr id="3" name="Content Placeholder 2"/>
          <p:cNvSpPr>
            <a:spLocks noGrp="1"/>
          </p:cNvSpPr>
          <p:nvPr>
            <p:ph idx="1"/>
          </p:nvPr>
        </p:nvSpPr>
        <p:spPr/>
        <p:txBody>
          <a:bodyPr/>
          <a:lstStyle/>
          <a:p>
            <a:r>
              <a:rPr lang="en-US" sz="3500" i="0" dirty="0" smtClean="0"/>
              <a:t>New methods of buying and selling and advertising were developed. </a:t>
            </a:r>
            <a:r>
              <a:rPr lang="en-US" sz="3500" b="1" i="0" dirty="0" smtClean="0"/>
              <a:t>Chain stores</a:t>
            </a:r>
            <a:r>
              <a:rPr lang="en-US" sz="3500" i="0" dirty="0" smtClean="0"/>
              <a:t>,  </a:t>
            </a:r>
            <a:r>
              <a:rPr lang="en-US" sz="3500" b="1" i="0" dirty="0" smtClean="0"/>
              <a:t>buying on time </a:t>
            </a:r>
            <a:r>
              <a:rPr lang="en-US" sz="3500" i="0" dirty="0" smtClean="0"/>
              <a:t>(credit), </a:t>
            </a:r>
            <a:r>
              <a:rPr lang="en-US" sz="3500" b="1" i="0" dirty="0" smtClean="0"/>
              <a:t>mail order</a:t>
            </a:r>
            <a:r>
              <a:rPr lang="en-US" sz="3500" i="0" dirty="0" smtClean="0"/>
              <a:t>, and </a:t>
            </a:r>
            <a:r>
              <a:rPr lang="en-US" sz="3500" b="1" i="0" dirty="0" smtClean="0"/>
              <a:t>travelling salesmen </a:t>
            </a:r>
            <a:r>
              <a:rPr lang="en-US" sz="3500" i="0" dirty="0" smtClean="0"/>
              <a:t>meant that it became much easier to buy and pay for new purchases.</a:t>
            </a:r>
          </a:p>
          <a:p>
            <a:pPr>
              <a:buNone/>
            </a:pPr>
            <a:endParaRPr lang="en-US" i="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Consumerism</a:t>
            </a:r>
            <a:endParaRPr lang="en-US" dirty="0"/>
          </a:p>
        </p:txBody>
      </p:sp>
      <p:sp>
        <p:nvSpPr>
          <p:cNvPr id="3" name="Content Placeholder 2"/>
          <p:cNvSpPr>
            <a:spLocks noGrp="1"/>
          </p:cNvSpPr>
          <p:nvPr>
            <p:ph idx="1"/>
          </p:nvPr>
        </p:nvSpPr>
        <p:spPr>
          <a:xfrm>
            <a:off x="457200" y="1066800"/>
            <a:ext cx="4800600" cy="5059363"/>
          </a:xfrm>
        </p:spPr>
        <p:txBody>
          <a:bodyPr/>
          <a:lstStyle/>
          <a:p>
            <a:r>
              <a:rPr lang="en-US" dirty="0" smtClean="0">
                <a:hlinkClick r:id="rId2"/>
              </a:rPr>
              <a:t>Sears, Roebuck &amp; Co., </a:t>
            </a:r>
            <a:r>
              <a:rPr lang="en-US" dirty="0" smtClean="0"/>
              <a:t>a company founded in 1893, regularly issued a mail-order catalog. By the 1920s, the catalog, nicknamed “</a:t>
            </a:r>
            <a:r>
              <a:rPr lang="en-US" cap="small" dirty="0" smtClean="0"/>
              <a:t>the consumer's bible,” </a:t>
            </a:r>
            <a:r>
              <a:rPr lang="en-US" dirty="0" smtClean="0"/>
              <a:t>had become enormously popular.</a:t>
            </a:r>
          </a:p>
          <a:p>
            <a:r>
              <a:rPr lang="en-US" dirty="0" smtClean="0"/>
              <a:t> It completely revolutionized how people purchased items. The catalog contained literally hundreds of pages featuring products like sewing machines, bicycles, clothing, radios, and just about everything else imaginable.</a:t>
            </a:r>
            <a:endParaRPr lang="en-US" dirty="0"/>
          </a:p>
        </p:txBody>
      </p:sp>
      <p:pic>
        <p:nvPicPr>
          <p:cNvPr id="4" name="Picture 3" descr="rockwellcover.jpg"/>
          <p:cNvPicPr>
            <a:picLocks noChangeAspect="1"/>
          </p:cNvPicPr>
          <p:nvPr/>
        </p:nvPicPr>
        <p:blipFill>
          <a:blip r:embed="rId3" cstate="print"/>
          <a:stretch>
            <a:fillRect/>
          </a:stretch>
        </p:blipFill>
        <p:spPr>
          <a:xfrm>
            <a:off x="5313028" y="762000"/>
            <a:ext cx="3830972" cy="55676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cy's herald square 1908.jpg"/>
          <p:cNvPicPr>
            <a:picLocks noChangeAspect="1"/>
          </p:cNvPicPr>
          <p:nvPr/>
        </p:nvPicPr>
        <p:blipFill>
          <a:blip r:embed="rId2" cstate="print"/>
          <a:stretch>
            <a:fillRect/>
          </a:stretch>
        </p:blipFill>
        <p:spPr>
          <a:xfrm>
            <a:off x="5574748" y="3810000"/>
            <a:ext cx="3569252" cy="2886075"/>
          </a:xfrm>
          <a:prstGeom prst="rect">
            <a:avLst/>
          </a:prstGeom>
        </p:spPr>
      </p:pic>
      <p:pic>
        <p:nvPicPr>
          <p:cNvPr id="6" name="Picture 5" descr="1903wanamaker1.jpg"/>
          <p:cNvPicPr>
            <a:picLocks noChangeAspect="1"/>
          </p:cNvPicPr>
          <p:nvPr/>
        </p:nvPicPr>
        <p:blipFill>
          <a:blip r:embed="rId3" cstate="print"/>
          <a:stretch>
            <a:fillRect/>
          </a:stretch>
        </p:blipFill>
        <p:spPr>
          <a:xfrm>
            <a:off x="2971800" y="2514600"/>
            <a:ext cx="3979131" cy="2605087"/>
          </a:xfrm>
          <a:prstGeom prst="rect">
            <a:avLst/>
          </a:prstGeom>
        </p:spPr>
      </p:pic>
      <p:sp>
        <p:nvSpPr>
          <p:cNvPr id="2" name="Title 1"/>
          <p:cNvSpPr>
            <a:spLocks noGrp="1"/>
          </p:cNvSpPr>
          <p:nvPr>
            <p:ph type="title"/>
          </p:nvPr>
        </p:nvSpPr>
        <p:spPr/>
        <p:txBody>
          <a:bodyPr/>
          <a:lstStyle/>
          <a:p>
            <a:r>
              <a:rPr lang="en-US" dirty="0" smtClean="0"/>
              <a:t>Consumerism</a:t>
            </a:r>
            <a:endParaRPr lang="en-US" dirty="0"/>
          </a:p>
        </p:txBody>
      </p:sp>
      <p:sp>
        <p:nvSpPr>
          <p:cNvPr id="3" name="Content Placeholder 2"/>
          <p:cNvSpPr>
            <a:spLocks noGrp="1"/>
          </p:cNvSpPr>
          <p:nvPr>
            <p:ph idx="1"/>
          </p:nvPr>
        </p:nvSpPr>
        <p:spPr/>
        <p:txBody>
          <a:bodyPr/>
          <a:lstStyle/>
          <a:p>
            <a:pPr>
              <a:buNone/>
            </a:pPr>
            <a:r>
              <a:rPr lang="en-US" i="0" dirty="0" smtClean="0"/>
              <a:t>Large department stores in rapidly-growing cities, such as Wanamaker’s in Philadelphia and New York, Macy’s in New York, and Marshall Field’s in Chicago, also pioneered new advertising styles.</a:t>
            </a:r>
            <a:endParaRPr lang="en-US" dirty="0"/>
          </a:p>
        </p:txBody>
      </p:sp>
      <p:pic>
        <p:nvPicPr>
          <p:cNvPr id="4" name="Picture 3" descr="Maas-Bros-1920s.jpg"/>
          <p:cNvPicPr>
            <a:picLocks noChangeAspect="1"/>
          </p:cNvPicPr>
          <p:nvPr/>
        </p:nvPicPr>
        <p:blipFill>
          <a:blip r:embed="rId4" cstate="print"/>
          <a:stretch>
            <a:fillRect/>
          </a:stretch>
        </p:blipFill>
        <p:spPr>
          <a:xfrm>
            <a:off x="0" y="4038600"/>
            <a:ext cx="3404405" cy="2819400"/>
          </a:xfrm>
          <a:prstGeom prst="rect">
            <a:avLst/>
          </a:prstGeom>
        </p:spPr>
      </p:pic>
      <p:sp>
        <p:nvSpPr>
          <p:cNvPr id="5" name="TextBox 4"/>
          <p:cNvSpPr txBox="1"/>
          <p:nvPr/>
        </p:nvSpPr>
        <p:spPr>
          <a:xfrm>
            <a:off x="1371600" y="6211669"/>
            <a:ext cx="2209800" cy="646331"/>
          </a:xfrm>
          <a:prstGeom prst="rect">
            <a:avLst/>
          </a:prstGeom>
          <a:noFill/>
        </p:spPr>
        <p:txBody>
          <a:bodyPr wrap="square" rtlCol="0">
            <a:spAutoFit/>
          </a:bodyPr>
          <a:lstStyle/>
          <a:p>
            <a:r>
              <a:rPr lang="en-US" dirty="0"/>
              <a:t>Maas Bros. store circa 1922</a:t>
            </a:r>
          </a:p>
        </p:txBody>
      </p:sp>
      <p:sp>
        <p:nvSpPr>
          <p:cNvPr id="7" name="TextBox 6"/>
          <p:cNvSpPr txBox="1"/>
          <p:nvPr/>
        </p:nvSpPr>
        <p:spPr>
          <a:xfrm>
            <a:off x="5029200" y="2514600"/>
            <a:ext cx="1828800" cy="646331"/>
          </a:xfrm>
          <a:prstGeom prst="rect">
            <a:avLst/>
          </a:prstGeom>
          <a:noFill/>
        </p:spPr>
        <p:txBody>
          <a:bodyPr wrap="square" rtlCol="0">
            <a:spAutoFit/>
          </a:bodyPr>
          <a:lstStyle/>
          <a:p>
            <a:r>
              <a:rPr lang="en-US" i="0" dirty="0" smtClean="0"/>
              <a:t>Wanamaker’s in Philadelphia </a:t>
            </a:r>
            <a:endParaRPr lang="en-US" dirty="0"/>
          </a:p>
        </p:txBody>
      </p:sp>
      <p:sp>
        <p:nvSpPr>
          <p:cNvPr id="10" name="TextBox 9"/>
          <p:cNvSpPr txBox="1"/>
          <p:nvPr/>
        </p:nvSpPr>
        <p:spPr>
          <a:xfrm>
            <a:off x="7696200" y="6211669"/>
            <a:ext cx="1447800" cy="646331"/>
          </a:xfrm>
          <a:prstGeom prst="rect">
            <a:avLst/>
          </a:prstGeom>
          <a:noFill/>
        </p:spPr>
        <p:txBody>
          <a:bodyPr wrap="square" rtlCol="0">
            <a:spAutoFit/>
          </a:bodyPr>
          <a:lstStyle/>
          <a:p>
            <a:r>
              <a:rPr lang="en-US" i="0" dirty="0" smtClean="0"/>
              <a:t>Macy’s in New York</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2286000"/>
            <a:ext cx="4191000" cy="4572000"/>
          </a:xfrm>
          <a:prstGeom prst="fram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p:cNvSpPr>
            <a:spLocks noGrp="1"/>
          </p:cNvSpPr>
          <p:nvPr>
            <p:ph type="body" sz="half" idx="2"/>
          </p:nvPr>
        </p:nvSpPr>
        <p:spPr>
          <a:xfrm>
            <a:off x="609600" y="2362200"/>
            <a:ext cx="3008313" cy="4297363"/>
          </a:xfrm>
        </p:spPr>
        <p:txBody>
          <a:bodyPr/>
          <a:lstStyle/>
          <a:p>
            <a:pPr algn="ctr"/>
            <a:r>
              <a:rPr lang="en-US" dirty="0" smtClean="0"/>
              <a:t/>
            </a:r>
            <a:br>
              <a:rPr lang="en-US" dirty="0" smtClean="0"/>
            </a:br>
            <a:r>
              <a:rPr lang="en-US" dirty="0" smtClean="0"/>
              <a:t/>
            </a:r>
            <a:br>
              <a:rPr lang="en-US" dirty="0" smtClean="0"/>
            </a:br>
            <a:r>
              <a:rPr lang="en-US" sz="2400" dirty="0" smtClean="0"/>
              <a:t>Before Wanamaker invented the price tag, most buying was done by haggling. A devout Christian, he believed that if everyone was equal before God, then everyone should be equal before price.</a:t>
            </a:r>
            <a:endParaRPr lang="en-US" dirty="0"/>
          </a:p>
        </p:txBody>
      </p:sp>
      <p:pic>
        <p:nvPicPr>
          <p:cNvPr id="43016" name="Picture 8" descr="http://3.bp.blogspot.com/-WmLWyE7vQDE/T1weEj5hwFI/AAAAAAAAYb8/w7pLt11eNJY/s1600/grand+court+2.jpg"/>
          <p:cNvPicPr>
            <a:picLocks noChangeAspect="1" noChangeArrowheads="1"/>
          </p:cNvPicPr>
          <p:nvPr/>
        </p:nvPicPr>
        <p:blipFill>
          <a:blip r:embed="rId2" cstate="print"/>
          <a:srcRect/>
          <a:stretch>
            <a:fillRect/>
          </a:stretch>
        </p:blipFill>
        <p:spPr bwMode="auto">
          <a:xfrm>
            <a:off x="4419600" y="92922"/>
            <a:ext cx="4724400" cy="6765078"/>
          </a:xfrm>
          <a:prstGeom prst="rect">
            <a:avLst/>
          </a:prstGeom>
          <a:noFill/>
        </p:spPr>
      </p:pic>
      <p:pic>
        <p:nvPicPr>
          <p:cNvPr id="43014" name="Picture 6" descr="http://2.bp.blogspot.com/-sJ_b8SNy4MA/T1wQIeccLRI/AAAAAAAAYaM/aEKAFCLgRX8/s1600/pa+phil+wanamaker+clr.jpg"/>
          <p:cNvPicPr>
            <a:picLocks noChangeAspect="1" noChangeArrowheads="1"/>
          </p:cNvPicPr>
          <p:nvPr/>
        </p:nvPicPr>
        <p:blipFill>
          <a:blip r:embed="rId3" cstate="print"/>
          <a:srcRect/>
          <a:stretch>
            <a:fillRect/>
          </a:stretch>
        </p:blipFill>
        <p:spPr bwMode="auto">
          <a:xfrm>
            <a:off x="0" y="-304800"/>
            <a:ext cx="4953000" cy="2627842"/>
          </a:xfrm>
          <a:prstGeom prst="rect">
            <a:avLst/>
          </a:prstGeom>
          <a:noFill/>
        </p:spPr>
      </p:pic>
      <p:pic>
        <p:nvPicPr>
          <p:cNvPr id="43010" name="Picture 2" descr="https://www.pbs.org/wgbh/theymadeamerica/whomade/images/who_wanamaker_image.jpg"/>
          <p:cNvPicPr>
            <a:picLocks noChangeAspect="1" noChangeArrowheads="1"/>
          </p:cNvPicPr>
          <p:nvPr/>
        </p:nvPicPr>
        <p:blipFill>
          <a:blip r:embed="rId4" cstate="print"/>
          <a:srcRect r="47826"/>
          <a:stretch>
            <a:fillRect/>
          </a:stretch>
        </p:blipFill>
        <p:spPr bwMode="auto">
          <a:xfrm>
            <a:off x="3657600" y="1219200"/>
            <a:ext cx="2057400" cy="314007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i="0" dirty="0" smtClean="0"/>
              <a:t>Calvin Coolidge, President of the USA 1923-29. Coolidge said,</a:t>
            </a:r>
          </a:p>
          <a:p>
            <a:pPr>
              <a:buNone/>
            </a:pPr>
            <a:endParaRPr lang="en-US" dirty="0" smtClean="0"/>
          </a:p>
          <a:p>
            <a:pPr>
              <a:buNone/>
            </a:pPr>
            <a:r>
              <a:rPr lang="en-US" dirty="0" smtClean="0"/>
              <a:t>		Advertising makes new thoughts, new desires, new 	actions. It is the most powerful influence in 	adapting and changing the habits and way of life, 	affecting what we eat, what we wear and the work 	and play of a whole nation.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Consumerism</a:t>
            </a:r>
            <a:endParaRPr lang="en-US" dirty="0"/>
          </a:p>
        </p:txBody>
      </p:sp>
      <p:sp>
        <p:nvSpPr>
          <p:cNvPr id="3" name="Content Placeholder 2"/>
          <p:cNvSpPr>
            <a:spLocks noGrp="1"/>
          </p:cNvSpPr>
          <p:nvPr>
            <p:ph idx="1"/>
          </p:nvPr>
        </p:nvSpPr>
        <p:spPr>
          <a:xfrm>
            <a:off x="1676400" y="762000"/>
            <a:ext cx="7467600" cy="5364163"/>
          </a:xfrm>
        </p:spPr>
        <p:txBody>
          <a:bodyPr>
            <a:normAutofit lnSpcReduction="10000"/>
          </a:bodyPr>
          <a:lstStyle/>
          <a:p>
            <a:r>
              <a:rPr lang="en-US" dirty="0" smtClean="0">
                <a:solidFill>
                  <a:schemeClr val="accent6">
                    <a:lumMod val="50000"/>
                  </a:schemeClr>
                </a:solidFill>
              </a:rPr>
              <a:t>Radio—is it “a blessing or a curse?”</a:t>
            </a:r>
          </a:p>
          <a:p>
            <a:r>
              <a:rPr lang="en-US" dirty="0" smtClean="0">
                <a:solidFill>
                  <a:schemeClr val="accent6">
                    <a:lumMod val="50000"/>
                  </a:schemeClr>
                </a:solidFill>
              </a:rPr>
              <a:t> It is “virtually useless,” </a:t>
            </a:r>
          </a:p>
          <a:p>
            <a:r>
              <a:rPr lang="en-US" dirty="0" smtClean="0">
                <a:solidFill>
                  <a:schemeClr val="accent6">
                    <a:lumMod val="50000"/>
                  </a:schemeClr>
                </a:solidFill>
              </a:rPr>
              <a:t>“just another disintegrating toy.”</a:t>
            </a:r>
          </a:p>
          <a:p>
            <a:r>
              <a:rPr lang="en-US" dirty="0" smtClean="0">
                <a:solidFill>
                  <a:schemeClr val="accent6">
                    <a:lumMod val="50000"/>
                  </a:schemeClr>
                </a:solidFill>
              </a:rPr>
              <a:t> It is “a Tremendous Contribution,” </a:t>
            </a:r>
          </a:p>
          <a:p>
            <a:r>
              <a:rPr lang="en-US" dirty="0" smtClean="0">
                <a:solidFill>
                  <a:schemeClr val="accent6">
                    <a:lumMod val="50000"/>
                  </a:schemeClr>
                </a:solidFill>
              </a:rPr>
              <a:t>“the only means of instantaneous communication</a:t>
            </a:r>
          </a:p>
          <a:p>
            <a:pPr>
              <a:buNone/>
            </a:pPr>
            <a:r>
              <a:rPr lang="en-US" dirty="0" smtClean="0">
                <a:solidFill>
                  <a:schemeClr val="accent6">
                    <a:lumMod val="50000"/>
                  </a:schemeClr>
                </a:solidFill>
              </a:rPr>
              <a:t> yet devised by man.” </a:t>
            </a:r>
          </a:p>
          <a:p>
            <a:r>
              <a:rPr lang="en-US" dirty="0" smtClean="0">
                <a:solidFill>
                  <a:schemeClr val="accent6">
                    <a:lumMod val="50000"/>
                  </a:schemeClr>
                </a:solidFill>
              </a:rPr>
              <a:t>Radio “will elect the next president”;</a:t>
            </a:r>
          </a:p>
          <a:p>
            <a:r>
              <a:rPr lang="en-US" dirty="0" smtClean="0">
                <a:solidFill>
                  <a:schemeClr val="accent6">
                    <a:lumMod val="50000"/>
                  </a:schemeClr>
                </a:solidFill>
              </a:rPr>
              <a:t> its listeners comprise “an organization that in days </a:t>
            </a:r>
          </a:p>
          <a:p>
            <a:pPr>
              <a:buNone/>
            </a:pPr>
            <a:r>
              <a:rPr lang="en-US" dirty="0" smtClean="0">
                <a:solidFill>
                  <a:schemeClr val="accent6">
                    <a:lumMod val="50000"/>
                  </a:schemeClr>
                </a:solidFill>
              </a:rPr>
              <a:t>to come will be the most powerful in the world.”</a:t>
            </a:r>
          </a:p>
          <a:p>
            <a:pPr>
              <a:buNone/>
            </a:pPr>
            <a:r>
              <a:rPr lang="en-US" dirty="0" smtClean="0">
                <a:solidFill>
                  <a:schemeClr val="accent6">
                    <a:lumMod val="50000"/>
                  </a:schemeClr>
                </a:solidFill>
              </a:rPr>
              <a:t>However you judged radio as it grew from a “helpless youngster” into a “husky adolescence” in the 1920s, one thing was clear—“There it is, up in the air, absolutely free, waiting for you to pull it down with the aid of electricity.”</a:t>
            </a:r>
            <a:endParaRPr lang="en-US" dirty="0">
              <a:solidFill>
                <a:schemeClr val="accent6">
                  <a:lumMod val="50000"/>
                </a:schemeClr>
              </a:solidFill>
            </a:endParaRPr>
          </a:p>
        </p:txBody>
      </p:sp>
      <p:pic>
        <p:nvPicPr>
          <p:cNvPr id="4" name="Picture 3" descr="Mike.gif">
            <a:hlinkClick r:id="rId2"/>
          </p:cNvPr>
          <p:cNvPicPr>
            <a:picLocks noChangeAspect="1"/>
          </p:cNvPicPr>
          <p:nvPr/>
        </p:nvPicPr>
        <p:blipFill>
          <a:blip r:embed="rId3" cstate="print"/>
          <a:stretch>
            <a:fillRect/>
          </a:stretch>
        </p:blipFill>
        <p:spPr>
          <a:xfrm>
            <a:off x="-228600" y="609600"/>
            <a:ext cx="1948607" cy="54680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xroads.virginia.edu/~UG00/3on1/radioshow/1920radio_files/sturgis722.jpe">
            <a:hlinkClick r:id="rId2"/>
          </p:cNvPr>
          <p:cNvPicPr>
            <a:picLocks noChangeAspect="1" noChangeArrowheads="1"/>
          </p:cNvPicPr>
          <p:nvPr/>
        </p:nvPicPr>
        <p:blipFill>
          <a:blip r:embed="rId3" cstate="print"/>
          <a:srcRect/>
          <a:stretch>
            <a:fillRect/>
          </a:stretch>
        </p:blipFill>
        <p:spPr bwMode="auto">
          <a:xfrm>
            <a:off x="1295400" y="228600"/>
            <a:ext cx="6705600" cy="61458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print advertisements</a:t>
            </a:r>
            <a:endParaRPr lang="en-US" cap="small" dirty="0"/>
          </a:p>
        </p:txBody>
      </p:sp>
      <p:sp>
        <p:nvSpPr>
          <p:cNvPr id="3" name="Content Placeholder 2"/>
          <p:cNvSpPr>
            <a:spLocks noGrp="1"/>
          </p:cNvSpPr>
          <p:nvPr>
            <p:ph idx="1"/>
          </p:nvPr>
        </p:nvSpPr>
        <p:spPr/>
        <p:txBody>
          <a:bodyPr/>
          <a:lstStyle/>
          <a:p>
            <a:r>
              <a:rPr lang="en-US" i="0" dirty="0" smtClean="0"/>
              <a:t>Carnation Milk Ad (1923)</a:t>
            </a:r>
            <a:endParaRPr lang="en-US" dirty="0"/>
          </a:p>
        </p:txBody>
      </p:sp>
      <p:pic>
        <p:nvPicPr>
          <p:cNvPr id="4" name="Picture 3" descr="carnation milk ad.jpg"/>
          <p:cNvPicPr>
            <a:picLocks noChangeAspect="1"/>
          </p:cNvPicPr>
          <p:nvPr/>
        </p:nvPicPr>
        <p:blipFill>
          <a:blip r:embed="rId2" cstate="print"/>
          <a:stretch>
            <a:fillRect/>
          </a:stretch>
        </p:blipFill>
        <p:spPr>
          <a:xfrm>
            <a:off x="1600200" y="1504950"/>
            <a:ext cx="3990975" cy="53530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mpbells soup.jpg"/>
          <p:cNvPicPr>
            <a:picLocks noGrp="1" noChangeAspect="1"/>
          </p:cNvPicPr>
          <p:nvPr>
            <p:ph idx="1"/>
          </p:nvPr>
        </p:nvPicPr>
        <p:blipFill>
          <a:blip r:embed="rId2" cstate="print"/>
          <a:stretch>
            <a:fillRect/>
          </a:stretch>
        </p:blipFill>
        <p:spPr>
          <a:xfrm>
            <a:off x="1371600" y="-30566"/>
            <a:ext cx="5334000" cy="705259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1600200"/>
          </a:xfrm>
        </p:spPr>
        <p:txBody>
          <a:bodyPr/>
          <a:lstStyle/>
          <a:p>
            <a:r>
              <a:rPr lang="en-US" dirty="0" smtClean="0"/>
              <a:t>What does it mean to “consume?</a:t>
            </a:r>
            <a:endParaRPr lang="en-US" dirty="0"/>
          </a:p>
        </p:txBody>
      </p:sp>
      <p:sp>
        <p:nvSpPr>
          <p:cNvPr id="3" name="Content Placeholder 2"/>
          <p:cNvSpPr>
            <a:spLocks noGrp="1"/>
          </p:cNvSpPr>
          <p:nvPr>
            <p:ph idx="1"/>
          </p:nvPr>
        </p:nvSpPr>
        <p:spPr/>
        <p:txBody>
          <a:bodyPr/>
          <a:lstStyle/>
          <a:p>
            <a:endParaRPr lang="en-US" dirty="0" smtClean="0"/>
          </a:p>
          <a:p>
            <a:r>
              <a:rPr lang="en-US" i="0" dirty="0" smtClean="0"/>
              <a:t>The want to consume is nothing new. It is has been around forever.</a:t>
            </a:r>
          </a:p>
          <a:p>
            <a:r>
              <a:rPr lang="en-US" i="0" dirty="0" smtClean="0"/>
              <a:t>People need to consume resources to survive.</a:t>
            </a:r>
          </a:p>
          <a:p>
            <a:r>
              <a:rPr lang="en-US" i="0" dirty="0" smtClean="0"/>
              <a:t>However, consumption has evolved as people have </a:t>
            </a:r>
            <a:r>
              <a:rPr lang="en-US" i="0" dirty="0" smtClean="0"/>
              <a:t>found </a:t>
            </a:r>
            <a:r>
              <a:rPr lang="en-US" i="0" dirty="0" smtClean="0"/>
              <a:t>ways to help make their lives simpler and/or to use their resources more efficiently.</a:t>
            </a:r>
            <a:endParaRPr lang="en-US" dirty="0" smtClean="0"/>
          </a:p>
          <a:p>
            <a:endParaRPr lang="en-US" dirty="0" smtClean="0"/>
          </a:p>
          <a:p>
            <a:r>
              <a:rPr lang="en-US" i="0" dirty="0" smtClean="0"/>
              <a:t>The rise of mass consumerism was an incredibly significant series of events that drastically altered the way society functions today.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400" decel="100000"/>
                                        <p:tgtEl>
                                          <p:spTgt spid="3">
                                            <p:txEl>
                                              <p:pRg st="5" end="5"/>
                                            </p:txEl>
                                          </p:spTgt>
                                        </p:tgtEl>
                                      </p:cBhvr>
                                    </p:animEffect>
                                    <p:anim calcmode="lin" valueType="num">
                                      <p:cBhvr>
                                        <p:cTn id="24" dur="24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25" dur="24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26" dur="24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27" dur="600" accel="100000" fill="hold">
                                          <p:stCondLst>
                                            <p:cond delay="24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28" dur="600" accel="100000" fill="hold">
                                          <p:stCondLst>
                                            <p:cond delay="24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1sauce.jpg"/>
          <p:cNvPicPr>
            <a:picLocks noGrp="1" noChangeAspect="1"/>
          </p:cNvPicPr>
          <p:nvPr>
            <p:ph idx="1"/>
          </p:nvPr>
        </p:nvPicPr>
        <p:blipFill>
          <a:blip r:embed="rId2" cstate="print"/>
          <a:stretch>
            <a:fillRect/>
          </a:stretch>
        </p:blipFill>
        <p:spPr>
          <a:xfrm>
            <a:off x="2133600" y="-106840"/>
            <a:ext cx="4114800" cy="714211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uen watch ad 1924.jpg"/>
          <p:cNvPicPr>
            <a:picLocks noGrp="1" noChangeAspect="1"/>
          </p:cNvPicPr>
          <p:nvPr>
            <p:ph idx="1"/>
          </p:nvPr>
        </p:nvPicPr>
        <p:blipFill>
          <a:blip r:embed="rId2" cstate="print"/>
          <a:stretch>
            <a:fillRect/>
          </a:stretch>
        </p:blipFill>
        <p:spPr>
          <a:xfrm>
            <a:off x="1905000" y="-67650"/>
            <a:ext cx="4724400" cy="6884126"/>
          </a:xfrm>
        </p:spPr>
      </p:pic>
      <p:sp>
        <p:nvSpPr>
          <p:cNvPr id="5" name="TextBox 4"/>
          <p:cNvSpPr txBox="1"/>
          <p:nvPr/>
        </p:nvSpPr>
        <p:spPr>
          <a:xfrm>
            <a:off x="381000" y="1676400"/>
            <a:ext cx="1066800" cy="1200329"/>
          </a:xfrm>
          <a:prstGeom prst="rect">
            <a:avLst/>
          </a:prstGeom>
          <a:noFill/>
        </p:spPr>
        <p:txBody>
          <a:bodyPr wrap="square" rtlCol="0">
            <a:spAutoFit/>
          </a:bodyPr>
          <a:lstStyle/>
          <a:p>
            <a:r>
              <a:rPr lang="en-US" dirty="0" err="1">
                <a:solidFill>
                  <a:srgbClr val="002060"/>
                </a:solidFill>
              </a:rPr>
              <a:t>Gruen</a:t>
            </a:r>
            <a:r>
              <a:rPr lang="en-US" dirty="0">
                <a:solidFill>
                  <a:srgbClr val="002060"/>
                </a:solidFill>
              </a:rPr>
              <a:t> Watches Ad </a:t>
            </a:r>
            <a:r>
              <a:rPr lang="en-US" dirty="0" smtClean="0">
                <a:solidFill>
                  <a:srgbClr val="002060"/>
                </a:solidFill>
              </a:rPr>
              <a:t>(</a:t>
            </a:r>
            <a:r>
              <a:rPr lang="en-US" dirty="0">
                <a:solidFill>
                  <a:srgbClr val="002060"/>
                </a:solidFill>
              </a:rPr>
              <a:t>1924)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Consumerism</a:t>
            </a:r>
            <a:endParaRPr lang="en-US" dirty="0"/>
          </a:p>
        </p:txBody>
      </p:sp>
      <p:sp>
        <p:nvSpPr>
          <p:cNvPr id="3" name="Content Placeholder 2"/>
          <p:cNvSpPr>
            <a:spLocks noGrp="1"/>
          </p:cNvSpPr>
          <p:nvPr>
            <p:ph idx="1"/>
          </p:nvPr>
        </p:nvSpPr>
        <p:spPr/>
        <p:txBody>
          <a:bodyPr/>
          <a:lstStyle/>
          <a:p>
            <a:r>
              <a:rPr lang="en-US" i="0" dirty="0" smtClean="0"/>
              <a:t>WILLYS OVERLAND </a:t>
            </a:r>
            <a:r>
              <a:rPr lang="en-US" dirty="0" smtClean="0"/>
              <a:t/>
            </a:r>
            <a:br>
              <a:rPr lang="en-US" dirty="0" smtClean="0"/>
            </a:br>
            <a:r>
              <a:rPr lang="en-US" dirty="0" smtClean="0"/>
              <a:t>              </a:t>
            </a:r>
            <a:r>
              <a:rPr lang="en-US" i="0" dirty="0" smtClean="0"/>
              <a:t>(from 1925 ad)</a:t>
            </a:r>
            <a:endParaRPr lang="en-US" dirty="0"/>
          </a:p>
        </p:txBody>
      </p:sp>
      <p:pic>
        <p:nvPicPr>
          <p:cNvPr id="4" name="Picture 3" descr="overlandsix.jpg"/>
          <p:cNvPicPr>
            <a:picLocks noChangeAspect="1"/>
          </p:cNvPicPr>
          <p:nvPr/>
        </p:nvPicPr>
        <p:blipFill>
          <a:blip r:embed="rId2" cstate="print"/>
          <a:stretch>
            <a:fillRect/>
          </a:stretch>
        </p:blipFill>
        <p:spPr>
          <a:xfrm>
            <a:off x="2286000" y="1981200"/>
            <a:ext cx="5105400" cy="3873445"/>
          </a:xfrm>
          <a:prstGeom prst="rect">
            <a:avLst/>
          </a:prstGeom>
        </p:spPr>
      </p:pic>
      <p:sp>
        <p:nvSpPr>
          <p:cNvPr id="6" name="Rectangle 5"/>
          <p:cNvSpPr/>
          <p:nvPr/>
        </p:nvSpPr>
        <p:spPr>
          <a:xfrm>
            <a:off x="304800" y="3733800"/>
            <a:ext cx="2514600" cy="369332"/>
          </a:xfrm>
          <a:prstGeom prst="rect">
            <a:avLst/>
          </a:prstGeom>
        </p:spPr>
        <p:txBody>
          <a:bodyPr wrap="square">
            <a:spAutoFit/>
          </a:bodyPr>
          <a:lstStyle/>
          <a:p>
            <a:r>
              <a:rPr lang="en-US" dirty="0" smtClean="0">
                <a:hlinkClick r:id="rId3" action="ppaction://hlinkfile"/>
              </a:rPr>
              <a:t>Radio Ads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adio 1924.jpg"/>
          <p:cNvPicPr>
            <a:picLocks noGrp="1" noChangeAspect="1"/>
          </p:cNvPicPr>
          <p:nvPr>
            <p:ph idx="1"/>
          </p:nvPr>
        </p:nvPicPr>
        <p:blipFill>
          <a:blip r:embed="rId2" cstate="print"/>
          <a:stretch>
            <a:fillRect/>
          </a:stretch>
        </p:blipFill>
        <p:spPr>
          <a:xfrm>
            <a:off x="1600200" y="135914"/>
            <a:ext cx="4724400" cy="650167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 Choices	</a:t>
            </a:r>
            <a:endParaRPr lang="en-US" dirty="0"/>
          </a:p>
        </p:txBody>
      </p:sp>
      <p:sp>
        <p:nvSpPr>
          <p:cNvPr id="3" name="Content Placeholder 2"/>
          <p:cNvSpPr>
            <a:spLocks noGrp="1"/>
          </p:cNvSpPr>
          <p:nvPr>
            <p:ph idx="1"/>
          </p:nvPr>
        </p:nvSpPr>
        <p:spPr/>
        <p:txBody>
          <a:bodyPr/>
          <a:lstStyle/>
          <a:p>
            <a:pPr>
              <a:buNone/>
            </a:pPr>
            <a:r>
              <a:rPr lang="en-US" dirty="0" smtClean="0"/>
              <a:t>1.  Complete the “Shopping by Mail” activity</a:t>
            </a:r>
          </a:p>
          <a:p>
            <a:endParaRPr lang="en-US" dirty="0" smtClean="0"/>
          </a:p>
          <a:p>
            <a:pPr algn="ctr">
              <a:buNone/>
            </a:pPr>
            <a:r>
              <a:rPr lang="en-US" sz="3200" dirty="0" smtClean="0"/>
              <a:t>OR</a:t>
            </a:r>
          </a:p>
          <a:p>
            <a:pPr algn="ctr">
              <a:buNone/>
            </a:pPr>
            <a:endParaRPr lang="en-US" sz="3200" dirty="0" smtClean="0"/>
          </a:p>
          <a:p>
            <a:pPr>
              <a:buNone/>
            </a:pPr>
            <a:r>
              <a:rPr lang="en-US" dirty="0" smtClean="0"/>
              <a:t>2.  Write a paragraph (at least) titled, “Consumerism is…”</a:t>
            </a:r>
          </a:p>
          <a:p>
            <a:pPr lvl="1"/>
            <a:r>
              <a:rPr lang="en-US" dirty="0" smtClean="0"/>
              <a:t>Explain consumerism and how the</a:t>
            </a:r>
            <a:r>
              <a:rPr lang="en-US" dirty="0" smtClean="0"/>
              <a:t> </a:t>
            </a:r>
            <a:r>
              <a:rPr lang="en-US" dirty="0" smtClean="0"/>
              <a:t>lifestyles of Americans were significantly </a:t>
            </a:r>
            <a:r>
              <a:rPr lang="en-US" dirty="0" smtClean="0"/>
              <a:t>affected </a:t>
            </a:r>
            <a:r>
              <a:rPr lang="en-US" dirty="0" smtClean="0"/>
              <a:t>by the availability of labor saving products, luxury items and the emergence of mass advertising campaigns and consumerism</a:t>
            </a:r>
            <a:r>
              <a:rPr lang="en-US" dirty="0" smtClean="0"/>
              <a:t>.</a:t>
            </a:r>
          </a:p>
          <a:p>
            <a:pPr lvl="1"/>
            <a:endParaRPr lang="en-US" dirty="0" smtClean="0"/>
          </a:p>
          <a:p>
            <a:pPr lvl="1">
              <a:buNone/>
            </a:pPr>
            <a:r>
              <a:rPr lang="en-US" dirty="0" smtClean="0"/>
              <a:t>You can use the QR code or printed article for information</a:t>
            </a:r>
            <a:endParaRPr lang="en-US" dirty="0" smtClean="0"/>
          </a:p>
        </p:txBody>
      </p:sp>
      <p:pic>
        <p:nvPicPr>
          <p:cNvPr id="3073" name="Picture 1"/>
          <p:cNvPicPr>
            <a:picLocks noChangeAspect="1" noChangeArrowheads="1"/>
          </p:cNvPicPr>
          <p:nvPr/>
        </p:nvPicPr>
        <p:blipFill>
          <a:blip r:embed="rId2" cstate="print"/>
          <a:srcRect/>
          <a:stretch>
            <a:fillRect/>
          </a:stretch>
        </p:blipFill>
        <p:spPr bwMode="auto">
          <a:xfrm>
            <a:off x="6629400" y="685800"/>
            <a:ext cx="2171700" cy="217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d ad.jpg"/>
          <p:cNvPicPr>
            <a:picLocks noChangeAspect="1"/>
          </p:cNvPicPr>
          <p:nvPr/>
        </p:nvPicPr>
        <p:blipFill>
          <a:blip r:embed="rId2" cstate="print"/>
          <a:stretch>
            <a:fillRect/>
          </a:stretch>
        </p:blipFill>
        <p:spPr>
          <a:xfrm>
            <a:off x="228600" y="4495800"/>
            <a:ext cx="2387600" cy="1625600"/>
          </a:xfrm>
          <a:prstGeom prst="rect">
            <a:avLst/>
          </a:prstGeom>
        </p:spPr>
      </p:pic>
      <p:sp>
        <p:nvSpPr>
          <p:cNvPr id="2" name="Title 1"/>
          <p:cNvSpPr>
            <a:spLocks noGrp="1"/>
          </p:cNvSpPr>
          <p:nvPr>
            <p:ph type="title"/>
          </p:nvPr>
        </p:nvSpPr>
        <p:spPr>
          <a:xfrm>
            <a:off x="0" y="0"/>
            <a:ext cx="9144000" cy="914400"/>
          </a:xfrm>
        </p:spPr>
        <p:txBody>
          <a:bodyPr>
            <a:noAutofit/>
          </a:bodyPr>
          <a:lstStyle/>
          <a:p>
            <a:pPr algn="ctr"/>
            <a:r>
              <a:rPr lang="en-US" sz="7200" b="1" dirty="0" smtClean="0"/>
              <a:t>Consumerism</a:t>
            </a:r>
            <a:endParaRPr lang="en-US" sz="7200" dirty="0"/>
          </a:p>
        </p:txBody>
      </p:sp>
      <p:sp>
        <p:nvSpPr>
          <p:cNvPr id="3" name="Content Placeholder 2"/>
          <p:cNvSpPr>
            <a:spLocks noGrp="1"/>
          </p:cNvSpPr>
          <p:nvPr>
            <p:ph idx="1"/>
          </p:nvPr>
        </p:nvSpPr>
        <p:spPr>
          <a:xfrm>
            <a:off x="381000" y="990600"/>
            <a:ext cx="7315200" cy="5257800"/>
          </a:xfrm>
        </p:spPr>
        <p:txBody>
          <a:bodyPr>
            <a:normAutofit/>
          </a:bodyPr>
          <a:lstStyle/>
          <a:p>
            <a:pPr algn="ctr">
              <a:buNone/>
            </a:pPr>
            <a:r>
              <a:rPr lang="en-US" sz="6600" dirty="0" smtClean="0"/>
              <a:t>the culture surrounding the buying and selling of products</a:t>
            </a:r>
          </a:p>
        </p:txBody>
      </p:sp>
      <p:sp>
        <p:nvSpPr>
          <p:cNvPr id="5" name="TextBox 4"/>
          <p:cNvSpPr txBox="1"/>
          <p:nvPr/>
        </p:nvSpPr>
        <p:spPr>
          <a:xfrm>
            <a:off x="2590800" y="5257800"/>
            <a:ext cx="3048000" cy="830997"/>
          </a:xfrm>
          <a:prstGeom prst="rect">
            <a:avLst/>
          </a:prstGeom>
          <a:noFill/>
        </p:spPr>
        <p:txBody>
          <a:bodyPr wrap="square" rtlCol="0">
            <a:spAutoFit/>
          </a:bodyPr>
          <a:lstStyle/>
          <a:p>
            <a:pPr>
              <a:buNone/>
            </a:pPr>
            <a:r>
              <a:rPr lang="sv-SE" sz="1600" dirty="0" smtClean="0">
                <a:solidFill>
                  <a:schemeClr val="accent4">
                    <a:lumMod val="25000"/>
                  </a:schemeClr>
                </a:solidFill>
              </a:rPr>
              <a:t>Ford Ad - 1924</a:t>
            </a:r>
            <a:br>
              <a:rPr lang="sv-SE" sz="1600" dirty="0" smtClean="0">
                <a:solidFill>
                  <a:schemeClr val="accent4">
                    <a:lumMod val="25000"/>
                  </a:schemeClr>
                </a:solidFill>
              </a:rPr>
            </a:br>
            <a:r>
              <a:rPr lang="sv-SE" sz="1600" dirty="0" smtClean="0">
                <a:solidFill>
                  <a:schemeClr val="accent4">
                    <a:lumMod val="25000"/>
                  </a:schemeClr>
                </a:solidFill>
              </a:rPr>
              <a:t>Tudor Sedan $590, Sedan $685,</a:t>
            </a:r>
            <a:br>
              <a:rPr lang="sv-SE" sz="1600" dirty="0" smtClean="0">
                <a:solidFill>
                  <a:schemeClr val="accent4">
                    <a:lumMod val="25000"/>
                  </a:schemeClr>
                </a:solidFill>
              </a:rPr>
            </a:br>
            <a:r>
              <a:rPr lang="sv-SE" sz="1600" dirty="0" smtClean="0">
                <a:solidFill>
                  <a:schemeClr val="accent4">
                    <a:lumMod val="25000"/>
                  </a:schemeClr>
                </a:solidFill>
              </a:rPr>
              <a:t>Coupe $525</a:t>
            </a:r>
            <a:endParaRPr lang="en-US" sz="1600" dirty="0">
              <a:solidFill>
                <a:schemeClr val="accent4">
                  <a:lumMod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Consumerism</a:t>
            </a:r>
            <a:endParaRPr lang="en-US" dirty="0"/>
          </a:p>
        </p:txBody>
      </p:sp>
      <p:sp>
        <p:nvSpPr>
          <p:cNvPr id="3" name="Content Placeholder 2"/>
          <p:cNvSpPr>
            <a:spLocks noGrp="1"/>
          </p:cNvSpPr>
          <p:nvPr>
            <p:ph idx="1"/>
          </p:nvPr>
        </p:nvSpPr>
        <p:spPr/>
        <p:txBody>
          <a:bodyPr/>
          <a:lstStyle/>
          <a:p>
            <a:r>
              <a:rPr lang="en-US" sz="3600" dirty="0" smtClean="0"/>
              <a:t>By 1919, the USA was the most powerful economy in the world.  It had probably been that powerful before the war, but by 1919 it was clear.  While the European counties struggled to get their economies going again and tried to repay their debts, the USA simply got richer.</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Consumerism</a:t>
            </a:r>
            <a:endParaRPr lang="en-US" dirty="0"/>
          </a:p>
        </p:txBody>
      </p:sp>
      <p:sp>
        <p:nvSpPr>
          <p:cNvPr id="3" name="Content Placeholder 2"/>
          <p:cNvSpPr>
            <a:spLocks noGrp="1"/>
          </p:cNvSpPr>
          <p:nvPr>
            <p:ph idx="1"/>
          </p:nvPr>
        </p:nvSpPr>
        <p:spPr/>
        <p:txBody>
          <a:bodyPr/>
          <a:lstStyle/>
          <a:p>
            <a:r>
              <a:rPr lang="en-US" i="0" dirty="0" smtClean="0"/>
              <a:t>The USA also had vast supplies of raw materials that had hardly been touched. Many Americans were immigrants who had come to the USA looking for a land of opportunity. They were prepared to work hard and take chances. New industries developed, especially production of electrical goods and man-made fibers. These all benefited from the introduction of the </a:t>
            </a:r>
            <a:r>
              <a:rPr lang="en-US" i="0" dirty="0" smtClean="0">
                <a:solidFill>
                  <a:srgbClr val="FF0000"/>
                </a:solidFill>
              </a:rPr>
              <a:t>production line</a:t>
            </a:r>
            <a:r>
              <a:rPr lang="en-US" i="0" dirty="0" smtClean="0"/>
              <a:t>. The German chemical industry was held back by the war; the US took the lead, making dyes, fertilizers and plastics. This gave the USA an extra advantage in these new industries.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Consumerism</a:t>
            </a:r>
            <a:endParaRPr lang="en-US" dirty="0"/>
          </a:p>
        </p:txBody>
      </p:sp>
      <p:sp>
        <p:nvSpPr>
          <p:cNvPr id="3" name="Content Placeholder 2"/>
          <p:cNvSpPr>
            <a:spLocks noGrp="1"/>
          </p:cNvSpPr>
          <p:nvPr>
            <p:ph idx="1"/>
          </p:nvPr>
        </p:nvSpPr>
        <p:spPr/>
        <p:txBody>
          <a:bodyPr>
            <a:normAutofit/>
          </a:bodyPr>
          <a:lstStyle/>
          <a:p>
            <a:pPr>
              <a:buNone/>
            </a:pPr>
            <a:r>
              <a:rPr lang="en-US" dirty="0" smtClean="0"/>
              <a:t>Consumerism came into its own throughout the 1920s as a result of </a:t>
            </a:r>
          </a:p>
          <a:p>
            <a:r>
              <a:rPr lang="en-US" dirty="0" smtClean="0"/>
              <a:t>mass production </a:t>
            </a:r>
          </a:p>
          <a:p>
            <a:r>
              <a:rPr lang="en-US" dirty="0" smtClean="0"/>
              <a:t>new products on the market</a:t>
            </a:r>
          </a:p>
          <a:p>
            <a:r>
              <a:rPr lang="en-US" dirty="0" smtClean="0"/>
              <a:t>improved advertising techniques</a:t>
            </a:r>
          </a:p>
          <a:p>
            <a:endParaRPr lang="en-US" dirty="0"/>
          </a:p>
          <a:p>
            <a:endParaRPr lang="en-US" dirty="0" smtClean="0"/>
          </a:p>
          <a:p>
            <a:pPr>
              <a:buNone/>
            </a:pPr>
            <a:r>
              <a:rPr lang="en-US" sz="1400" dirty="0"/>
              <a:t>Colgate Toothpaste Ad - 1924</a:t>
            </a:r>
            <a:r>
              <a:rPr lang="en-US" sz="1400" dirty="0" smtClean="0"/>
              <a:t/>
            </a:r>
            <a:br>
              <a:rPr lang="en-US" sz="1400" dirty="0" smtClean="0"/>
            </a:br>
            <a:r>
              <a:rPr lang="en-US" sz="1400" dirty="0"/>
              <a:t>$.25 for the large tube</a:t>
            </a:r>
          </a:p>
        </p:txBody>
      </p:sp>
      <p:pic>
        <p:nvPicPr>
          <p:cNvPr id="4" name="Picture 3" descr="colgate.jpg">
            <a:hlinkClick r:id="rId2"/>
          </p:cNvPr>
          <p:cNvPicPr>
            <a:picLocks noChangeAspect="1"/>
          </p:cNvPicPr>
          <p:nvPr/>
        </p:nvPicPr>
        <p:blipFill>
          <a:blip r:embed="rId3" cstate="print"/>
          <a:stretch>
            <a:fillRect/>
          </a:stretch>
        </p:blipFill>
        <p:spPr>
          <a:xfrm>
            <a:off x="3124200" y="3253091"/>
            <a:ext cx="4267200" cy="292802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Consumerism</a:t>
            </a:r>
            <a:endParaRPr lang="en-US" dirty="0"/>
          </a:p>
        </p:txBody>
      </p:sp>
      <p:sp>
        <p:nvSpPr>
          <p:cNvPr id="3" name="Content Placeholder 2"/>
          <p:cNvSpPr>
            <a:spLocks noGrp="1"/>
          </p:cNvSpPr>
          <p:nvPr>
            <p:ph idx="1"/>
          </p:nvPr>
        </p:nvSpPr>
        <p:spPr/>
        <p:txBody>
          <a:bodyPr/>
          <a:lstStyle/>
          <a:p>
            <a:pPr>
              <a:lnSpc>
                <a:spcPct val="150000"/>
              </a:lnSpc>
            </a:pPr>
            <a:r>
              <a:rPr lang="en-US" i="0" dirty="0" smtClean="0"/>
              <a:t>There was in effect a second industrial revolution, in consumer goods, like radios, cars, fridges, telephones and vacuum cleaners. These goods were not new but they had previously been available only to the rich. Now they were sold, in millions, to a mass market. The great benefit was that these products all made life easier. Less time had to be spent on routine household work, so people had </a:t>
            </a:r>
            <a:r>
              <a:rPr lang="en-US" i="0" dirty="0" smtClean="0">
                <a:solidFill>
                  <a:srgbClr val="FF0000"/>
                </a:solidFill>
              </a:rPr>
              <a:t>more time for leisure</a:t>
            </a:r>
            <a:r>
              <a:rPr lang="en-US" i="0"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Real Average Weekly or Daily Earnings for Selected="/>
          <p:cNvPicPr>
            <a:picLocks noChangeAspect="1" noChangeArrowheads="1"/>
          </p:cNvPicPr>
          <p:nvPr/>
        </p:nvPicPr>
        <p:blipFill>
          <a:blip r:embed="rId2" cstate="print"/>
          <a:srcRect/>
          <a:stretch>
            <a:fillRect/>
          </a:stretch>
        </p:blipFill>
        <p:spPr bwMode="auto">
          <a:xfrm>
            <a:off x="0" y="228600"/>
            <a:ext cx="9341179" cy="617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elvinator.jpg"/>
          <p:cNvPicPr>
            <a:picLocks noChangeAspect="1"/>
          </p:cNvPicPr>
          <p:nvPr/>
        </p:nvPicPr>
        <p:blipFill>
          <a:blip r:embed="rId2" cstate="print"/>
          <a:stretch>
            <a:fillRect/>
          </a:stretch>
        </p:blipFill>
        <p:spPr>
          <a:xfrm>
            <a:off x="7086600" y="4309358"/>
            <a:ext cx="2057400" cy="2739142"/>
          </a:xfrm>
          <a:prstGeom prst="rect">
            <a:avLst/>
          </a:prstGeom>
        </p:spPr>
      </p:pic>
      <p:sp>
        <p:nvSpPr>
          <p:cNvPr id="3" name="Content Placeholder 2"/>
          <p:cNvSpPr>
            <a:spLocks noGrp="1"/>
          </p:cNvSpPr>
          <p:nvPr>
            <p:ph idx="1"/>
          </p:nvPr>
        </p:nvSpPr>
        <p:spPr/>
        <p:txBody>
          <a:bodyPr>
            <a:normAutofit/>
          </a:bodyPr>
          <a:lstStyle/>
          <a:p>
            <a:r>
              <a:rPr lang="en-US" dirty="0" smtClean="0"/>
              <a:t>With more </a:t>
            </a:r>
            <a:r>
              <a:rPr lang="en-US" dirty="0" smtClean="0">
                <a:solidFill>
                  <a:srgbClr val="FF0000"/>
                </a:solidFill>
              </a:rPr>
              <a:t>leisure time available and money to spend, </a:t>
            </a:r>
            <a:r>
              <a:rPr lang="en-US" dirty="0" smtClean="0"/>
              <a:t>Americans were eager to own the latest items.</a:t>
            </a:r>
          </a:p>
          <a:p>
            <a:pPr>
              <a:buNone/>
            </a:pPr>
            <a:endParaRPr lang="en-US" dirty="0"/>
          </a:p>
          <a:p>
            <a:r>
              <a:rPr lang="en-US" dirty="0" smtClean="0"/>
              <a:t> Advertisers used this to their advantage, often stressing</a:t>
            </a:r>
            <a:r>
              <a:rPr lang="en-US" dirty="0" smtClean="0">
                <a:solidFill>
                  <a:srgbClr val="FF0000"/>
                </a:solidFill>
              </a:rPr>
              <a:t> luxury </a:t>
            </a:r>
            <a:r>
              <a:rPr lang="en-US" dirty="0" smtClean="0"/>
              <a:t>and </a:t>
            </a:r>
            <a:r>
              <a:rPr lang="en-US" dirty="0" smtClean="0">
                <a:solidFill>
                  <a:srgbClr val="FF0000"/>
                </a:solidFill>
              </a:rPr>
              <a:t>convenience</a:t>
            </a:r>
            <a:r>
              <a:rPr lang="en-US" dirty="0" smtClean="0"/>
              <a:t>.</a:t>
            </a:r>
          </a:p>
          <a:p>
            <a:pPr>
              <a:buNone/>
            </a:pPr>
            <a:endParaRPr lang="en-US" dirty="0" smtClean="0"/>
          </a:p>
          <a:p>
            <a:r>
              <a:rPr lang="en-US" dirty="0"/>
              <a:t>Every home was a market for electrical appliances of all kinds—refrigerators—washing </a:t>
            </a:r>
            <a:r>
              <a:rPr lang="en-US" dirty="0" smtClean="0"/>
              <a:t>machines—vacuum cleaners—</a:t>
            </a:r>
          </a:p>
          <a:p>
            <a:pPr>
              <a:buNone/>
            </a:pPr>
            <a:endParaRPr lang="en-US" dirty="0"/>
          </a:p>
        </p:txBody>
      </p:sp>
      <p:sp>
        <p:nvSpPr>
          <p:cNvPr id="2" name="Title 1"/>
          <p:cNvSpPr>
            <a:spLocks noGrp="1"/>
          </p:cNvSpPr>
          <p:nvPr>
            <p:ph type="title"/>
          </p:nvPr>
        </p:nvSpPr>
        <p:spPr/>
        <p:txBody>
          <a:bodyPr/>
          <a:lstStyle/>
          <a:p>
            <a:r>
              <a:rPr lang="en-US" dirty="0" smtClean="0"/>
              <a:t>Consumerism</a:t>
            </a:r>
            <a:endParaRPr lang="en-US" dirty="0"/>
          </a:p>
        </p:txBody>
      </p:sp>
      <p:pic>
        <p:nvPicPr>
          <p:cNvPr id="4" name="Picture 3" descr="1920s Electrochef All-in-One Vintage Kitchen Appliance Set.jpg"/>
          <p:cNvPicPr>
            <a:picLocks noChangeAspect="1"/>
          </p:cNvPicPr>
          <p:nvPr/>
        </p:nvPicPr>
        <p:blipFill>
          <a:blip r:embed="rId3" cstate="print"/>
          <a:stretch>
            <a:fillRect/>
          </a:stretch>
        </p:blipFill>
        <p:spPr>
          <a:xfrm>
            <a:off x="6705600" y="1523999"/>
            <a:ext cx="2438400" cy="1738008"/>
          </a:xfrm>
          <a:prstGeom prst="rect">
            <a:avLst/>
          </a:prstGeom>
        </p:spPr>
      </p:pic>
      <p:pic>
        <p:nvPicPr>
          <p:cNvPr id="6" name="Picture 5" descr="vacuumcleaners.jpg"/>
          <p:cNvPicPr>
            <a:picLocks noChangeAspect="1"/>
          </p:cNvPicPr>
          <p:nvPr/>
        </p:nvPicPr>
        <p:blipFill>
          <a:blip r:embed="rId4" cstate="print"/>
          <a:stretch>
            <a:fillRect/>
          </a:stretch>
        </p:blipFill>
        <p:spPr>
          <a:xfrm>
            <a:off x="1981200" y="4419600"/>
            <a:ext cx="3078818" cy="2438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ece_of_mind">
  <a:themeElements>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TS010336808</Template>
  <TotalTime>3527</TotalTime>
  <Words>830</Words>
  <Application>Microsoft Office PowerPoint</Application>
  <PresentationFormat>On-screen Show (4:3)</PresentationFormat>
  <Paragraphs>76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piece_of_mind</vt:lpstr>
      <vt:lpstr>Consumerism</vt:lpstr>
      <vt:lpstr>What does it mean to “consume?</vt:lpstr>
      <vt:lpstr>Consumerism</vt:lpstr>
      <vt:lpstr>Consumerism</vt:lpstr>
      <vt:lpstr>Consumerism</vt:lpstr>
      <vt:lpstr>Consumerism</vt:lpstr>
      <vt:lpstr>Consumerism</vt:lpstr>
      <vt:lpstr>Slide 8</vt:lpstr>
      <vt:lpstr>Consumerism</vt:lpstr>
      <vt:lpstr>Millionaires in America </vt:lpstr>
      <vt:lpstr>Consumerism</vt:lpstr>
      <vt:lpstr>Consumerism</vt:lpstr>
      <vt:lpstr>Consumerism</vt:lpstr>
      <vt:lpstr>Slide 14</vt:lpstr>
      <vt:lpstr> </vt:lpstr>
      <vt:lpstr>Consumerism</vt:lpstr>
      <vt:lpstr>Slide 17</vt:lpstr>
      <vt:lpstr>print advertisements</vt:lpstr>
      <vt:lpstr>Slide 19</vt:lpstr>
      <vt:lpstr>Slide 20</vt:lpstr>
      <vt:lpstr>Slide 21</vt:lpstr>
      <vt:lpstr>Consumerism</vt:lpstr>
      <vt:lpstr>Slide 23</vt:lpstr>
      <vt:lpstr>Your Assignment Choices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FCBOE</dc:creator>
  <cp:lastModifiedBy>Jill Whiten</cp:lastModifiedBy>
  <cp:revision>217</cp:revision>
  <dcterms:created xsi:type="dcterms:W3CDTF">2014-10-07T14:41:32Z</dcterms:created>
  <dcterms:modified xsi:type="dcterms:W3CDTF">2016-11-15T20:19:02Z</dcterms:modified>
</cp:coreProperties>
</file>