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8"/>
  </p:notesMasterIdLst>
  <p:sldIdLst>
    <p:sldId id="256" r:id="rId2"/>
    <p:sldId id="257" r:id="rId3"/>
    <p:sldId id="258" r:id="rId4"/>
    <p:sldId id="259" r:id="rId5"/>
    <p:sldId id="260" r:id="rId6"/>
    <p:sldId id="261" r:id="rId7"/>
  </p:sldIdLst>
  <p:sldSz cx="10160000" cy="7620000"/>
  <p:notesSz cx="7620000" cy="10160000"/>
  <p:embeddedFontLst>
    <p:embeddedFont>
      <p:font typeface="Ribeye" charset="0"/>
      <p:regular r:id="rId9"/>
    </p:embeddedFont>
    <p:embeddedFont>
      <p:font typeface="Comic Sans MS" pitchFamily="66"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28" y="-132"/>
      </p:cViewPr>
      <p:guideLst>
        <p:guide orient="horz" pos="2400"/>
        <p:guide pos="32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270250" y="762000"/>
            <a:ext cx="5080250" cy="380999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Shape 2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 name="Shape 21"/>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1270000" y="762000"/>
            <a:ext cx="5080000" cy="380999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 name="Shape 28"/>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270000" y="762000"/>
            <a:ext cx="5080000" cy="380999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 name="Shape 34"/>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270250" y="762000"/>
            <a:ext cx="50802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 name="Shape 4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1270000" y="762000"/>
            <a:ext cx="5080000" cy="3809999"/>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8" name="Shape 48"/>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914400" y="3048000"/>
            <a:ext cx="8331200" cy="12191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000000"/>
              </a:buClr>
              <a:buFont typeface="Arial"/>
              <a:buNone/>
              <a:defRPr sz="4800" b="0" i="0" u="none" strike="noStrike" cap="none">
                <a:solidFill>
                  <a:srgbClr val="000000"/>
                </a:solidFill>
                <a:latin typeface="Arial"/>
                <a:ea typeface="Arial"/>
                <a:cs typeface="Arial"/>
                <a:sym typeface="Arial"/>
              </a:defRPr>
            </a:lvl1pPr>
            <a:lvl2pPr marL="0" marR="0" lvl="1" indent="0" algn="ctr" rtl="0">
              <a:lnSpc>
                <a:spcPct val="100000"/>
              </a:lnSpc>
              <a:spcBef>
                <a:spcPts val="0"/>
              </a:spcBef>
              <a:spcAft>
                <a:spcPts val="0"/>
              </a:spcAft>
              <a:buClr>
                <a:srgbClr val="000000"/>
              </a:buClr>
              <a:buFont typeface="Arial"/>
              <a:buNone/>
              <a:defRPr sz="4800" b="0" i="0" u="none" strike="noStrike" cap="none">
                <a:solidFill>
                  <a:srgbClr val="000000"/>
                </a:solidFill>
                <a:latin typeface="Arial"/>
                <a:ea typeface="Arial"/>
                <a:cs typeface="Arial"/>
                <a:sym typeface="Arial"/>
              </a:defRPr>
            </a:lvl2pPr>
            <a:lvl3pPr lvl="2" indent="0" algn="ctr">
              <a:spcBef>
                <a:spcPts val="0"/>
              </a:spcBef>
              <a:buNone/>
              <a:defRPr sz="4800"/>
            </a:lvl3pPr>
            <a:lvl4pPr lvl="3" indent="0" algn="ctr">
              <a:spcBef>
                <a:spcPts val="0"/>
              </a:spcBef>
              <a:buNone/>
              <a:defRPr sz="4800"/>
            </a:lvl4pPr>
            <a:lvl5pPr lvl="4" indent="0" algn="ctr">
              <a:spcBef>
                <a:spcPts val="0"/>
              </a:spcBef>
              <a:buNone/>
              <a:defRPr sz="4800"/>
            </a:lvl5pPr>
            <a:lvl6pPr lvl="5" indent="0" algn="ctr">
              <a:spcBef>
                <a:spcPts val="0"/>
              </a:spcBef>
              <a:buNone/>
              <a:defRPr sz="4800"/>
            </a:lvl6pPr>
            <a:lvl7pPr lvl="6" indent="0" algn="ctr">
              <a:spcBef>
                <a:spcPts val="0"/>
              </a:spcBef>
              <a:buNone/>
              <a:defRPr sz="4800"/>
            </a:lvl7pPr>
            <a:lvl8pPr lvl="7" indent="0" algn="ctr">
              <a:spcBef>
                <a:spcPts val="0"/>
              </a:spcBef>
              <a:buNone/>
              <a:defRPr sz="4800"/>
            </a:lvl8pPr>
            <a:lvl9pPr lvl="8" indent="0" algn="ctr">
              <a:spcBef>
                <a:spcPts val="0"/>
              </a:spcBef>
              <a:buNone/>
              <a:defRPr sz="4800"/>
            </a:lvl9pPr>
          </a:lstStyle>
          <a:p>
            <a:endParaRPr/>
          </a:p>
        </p:txBody>
      </p:sp>
      <p:sp>
        <p:nvSpPr>
          <p:cNvPr id="9" name="Shape 9"/>
          <p:cNvSpPr txBox="1">
            <a:spLocks noGrp="1"/>
          </p:cNvSpPr>
          <p:nvPr>
            <p:ph type="subTitle" idx="1"/>
          </p:nvPr>
        </p:nvSpPr>
        <p:spPr>
          <a:xfrm>
            <a:off x="1828800" y="4572000"/>
            <a:ext cx="6502399" cy="9144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6pPr>
            <a:lvl7pPr marL="2743200" marR="0" lvl="6"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7pPr>
            <a:lvl8pPr marL="3200400" marR="0" lvl="7"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8pPr>
            <a:lvl9pPr marL="3657600" marR="0" lvl="8"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4266"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4266" b="0" i="0" u="none" strike="noStrike" cap="none">
                <a:solidFill>
                  <a:srgbClr val="000000"/>
                </a:solidFill>
                <a:latin typeface="Arial"/>
                <a:ea typeface="Arial"/>
                <a:cs typeface="Arial"/>
                <a:sym typeface="Arial"/>
              </a:defRPr>
            </a:lvl2pPr>
            <a:lvl3pPr lvl="2" indent="0">
              <a:spcBef>
                <a:spcPts val="0"/>
              </a:spcBef>
              <a:buNone/>
              <a:defRPr sz="4266"/>
            </a:lvl3pPr>
            <a:lvl4pPr lvl="3" indent="0">
              <a:spcBef>
                <a:spcPts val="0"/>
              </a:spcBef>
              <a:buNone/>
              <a:defRPr sz="4266"/>
            </a:lvl4pPr>
            <a:lvl5pPr lvl="4" indent="0">
              <a:spcBef>
                <a:spcPts val="0"/>
              </a:spcBef>
              <a:buNone/>
              <a:defRPr sz="4266"/>
            </a:lvl5pPr>
            <a:lvl6pPr lvl="5" indent="0">
              <a:spcBef>
                <a:spcPts val="0"/>
              </a:spcBef>
              <a:buNone/>
              <a:defRPr sz="4266"/>
            </a:lvl6pPr>
            <a:lvl7pPr lvl="6" indent="0">
              <a:spcBef>
                <a:spcPts val="0"/>
              </a:spcBef>
              <a:buNone/>
              <a:defRPr sz="4266"/>
            </a:lvl7pPr>
            <a:lvl8pPr lvl="7" indent="0">
              <a:spcBef>
                <a:spcPts val="0"/>
              </a:spcBef>
              <a:buNone/>
              <a:defRPr sz="4266"/>
            </a:lvl8pPr>
            <a:lvl9pPr lvl="8" indent="0">
              <a:spcBef>
                <a:spcPts val="0"/>
              </a:spcBef>
              <a:buNone/>
              <a:defRPr sz="4266"/>
            </a:lvl9pPr>
          </a:lstStyle>
          <a:p>
            <a:endParaRPr/>
          </a:p>
        </p:txBody>
      </p:sp>
      <p:sp>
        <p:nvSpPr>
          <p:cNvPr id="12" name="Shape 12"/>
          <p:cNvSpPr txBox="1">
            <a:spLocks noGrp="1"/>
          </p:cNvSpPr>
          <p:nvPr>
            <p:ph type="body" idx="1"/>
          </p:nvPr>
        </p:nvSpPr>
        <p:spPr>
          <a:xfrm>
            <a:off x="304800" y="1828800"/>
            <a:ext cx="9550400" cy="54863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4266"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4266" b="0" i="0" u="none" strike="noStrike" cap="none">
                <a:solidFill>
                  <a:srgbClr val="000000"/>
                </a:solidFill>
                <a:latin typeface="Arial"/>
                <a:ea typeface="Arial"/>
                <a:cs typeface="Arial"/>
                <a:sym typeface="Arial"/>
              </a:defRPr>
            </a:lvl2pPr>
            <a:lvl3pPr lvl="2" indent="0">
              <a:spcBef>
                <a:spcPts val="0"/>
              </a:spcBef>
              <a:buNone/>
              <a:defRPr sz="4266"/>
            </a:lvl3pPr>
            <a:lvl4pPr lvl="3" indent="0">
              <a:spcBef>
                <a:spcPts val="0"/>
              </a:spcBef>
              <a:buNone/>
              <a:defRPr sz="4266"/>
            </a:lvl4pPr>
            <a:lvl5pPr lvl="4" indent="0">
              <a:spcBef>
                <a:spcPts val="0"/>
              </a:spcBef>
              <a:buNone/>
              <a:defRPr sz="4266"/>
            </a:lvl5pPr>
            <a:lvl6pPr lvl="5" indent="0">
              <a:spcBef>
                <a:spcPts val="0"/>
              </a:spcBef>
              <a:buNone/>
              <a:defRPr sz="4266"/>
            </a:lvl6pPr>
            <a:lvl7pPr lvl="6" indent="0">
              <a:spcBef>
                <a:spcPts val="0"/>
              </a:spcBef>
              <a:buNone/>
              <a:defRPr sz="4266"/>
            </a:lvl7pPr>
            <a:lvl8pPr lvl="7" indent="0">
              <a:spcBef>
                <a:spcPts val="0"/>
              </a:spcBef>
              <a:buNone/>
              <a:defRPr sz="4266"/>
            </a:lvl8pPr>
            <a:lvl9pPr lvl="8" indent="0">
              <a:spcBef>
                <a:spcPts val="0"/>
              </a:spcBef>
              <a:buNone/>
              <a:defRPr sz="4266"/>
            </a:lvl9pPr>
          </a:lstStyle>
          <a:p>
            <a:endParaRPr/>
          </a:p>
        </p:txBody>
      </p:sp>
      <p:sp>
        <p:nvSpPr>
          <p:cNvPr id="15" name="Shape 15"/>
          <p:cNvSpPr txBox="1">
            <a:spLocks noGrp="1"/>
          </p:cNvSpPr>
          <p:nvPr>
            <p:ph type="body" idx="1"/>
          </p:nvPr>
        </p:nvSpPr>
        <p:spPr>
          <a:xfrm>
            <a:off x="304800" y="1828800"/>
            <a:ext cx="4470399" cy="54863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9pPr>
          </a:lstStyle>
          <a:p>
            <a:endParaRPr/>
          </a:p>
        </p:txBody>
      </p:sp>
      <p:sp>
        <p:nvSpPr>
          <p:cNvPr id="16" name="Shape 16"/>
          <p:cNvSpPr txBox="1">
            <a:spLocks noGrp="1"/>
          </p:cNvSpPr>
          <p:nvPr>
            <p:ph type="body" idx="2"/>
          </p:nvPr>
        </p:nvSpPr>
        <p:spPr>
          <a:xfrm>
            <a:off x="5384800" y="1828800"/>
            <a:ext cx="4470399" cy="54863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2666"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_ONLY">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304800" y="6705600"/>
            <a:ext cx="9550400" cy="6095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6pPr>
            <a:lvl7pPr marL="2743200" marR="0" lvl="6"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7pPr>
            <a:lvl8pPr marL="3200400" marR="0" lvl="7"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8pPr>
            <a:lvl9pPr marL="3657600" marR="0" lvl="8" indent="0" algn="ctr" rtl="0">
              <a:lnSpc>
                <a:spcPct val="100000"/>
              </a:lnSpc>
              <a:spcBef>
                <a:spcPts val="0"/>
              </a:spcBef>
              <a:spcAft>
                <a:spcPts val="0"/>
              </a:spcAft>
              <a:buClr>
                <a:srgbClr val="000000"/>
              </a:buClr>
              <a:buFont typeface="Arial"/>
              <a:buNone/>
              <a:defRPr sz="3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s://www.youtube.com/watch?v=QQ9gs-5lRKc&amp;feature=youtu.be&amp;mc_cid=a6f64862f7&amp;mc_eid=1a7502d4f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www.usatoday.com/story/news/politics/2016/08/26/obama-expands-protected-waters-off-hawaii-creating-worlds-largest-reserve/89377556/"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www.dailymail.co.uk/health/article-3760285/FDA-orders-blood-donation-centers-test-Zika-amid-fears-virus-rapidly-spreading-U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wtvm.com/story/32834908/epipen-priced-more-than-600-while-experts-argue-its-medicinal-value-at-1"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www.bloomberg.com/news/articles/2015-09-23/how-marketing-turned-the-epipen-into-a-billion-dollar-business" TargetMode="External"/><Relationship Id="rId4" Type="http://schemas.openxmlformats.org/officeDocument/2006/relationships/hyperlink" Target="http://data.cnbc.com/quotes/MY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thecitizennews.com/articles/01-16-2013/lake-mac-starts-filling" TargetMode="External"/><Relationship Id="rId4" Type="http://schemas.openxmlformats.org/officeDocument/2006/relationships/hyperlink" Target="http://abcnews.go.com/Travel/japanese-airlines-ground-boeings-dreamliner-planes-latest-incident/story?id=18225864"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e=lnms&amp;tbm=isch&amp;sa=X&amp;ved=0ahUKEwjInM6OsuzOAhVLySYKHcVsDckQ_AUICigD&amp;biw=1024&amp;bih=633" TargetMode="External"/><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2"/>
        <p:cNvGrpSpPr/>
        <p:nvPr/>
      </p:nvGrpSpPr>
      <p:grpSpPr>
        <a:xfrm>
          <a:off x="0" y="0"/>
          <a:ext cx="0" cy="0"/>
          <a:chOff x="0" y="0"/>
          <a:chExt cx="0" cy="0"/>
        </a:xfrm>
      </p:grpSpPr>
      <p:sp>
        <p:nvSpPr>
          <p:cNvPr id="23" name="Shape 23"/>
          <p:cNvSpPr txBox="1"/>
          <p:nvPr/>
        </p:nvSpPr>
        <p:spPr>
          <a:xfrm>
            <a:off x="614250" y="435775"/>
            <a:ext cx="9388024" cy="7105175"/>
          </a:xfrm>
          <a:prstGeom prst="rect">
            <a:avLst/>
          </a:prstGeom>
          <a:noFill/>
          <a:ln>
            <a:noFill/>
          </a:ln>
        </p:spPr>
        <p:txBody>
          <a:bodyPr lIns="38100" tIns="38100" rIns="38100" bIns="38100" anchor="t" anchorCtr="0">
            <a:noAutofit/>
          </a:bodyPr>
          <a:lstStyle/>
          <a:p>
            <a:pPr marL="0" marR="0" lvl="0" indent="0" algn="l" rtl="0">
              <a:lnSpc>
                <a:spcPct val="115000"/>
              </a:lnSpc>
              <a:spcBef>
                <a:spcPts val="0"/>
              </a:spcBef>
              <a:spcAft>
                <a:spcPts val="0"/>
              </a:spcAft>
              <a:buClr>
                <a:srgbClr val="000000"/>
              </a:buClr>
              <a:buSzPct val="25000"/>
              <a:buFont typeface="Arial"/>
              <a:buNone/>
            </a:pPr>
            <a:r>
              <a:rPr lang="en-US" sz="4400" b="1" i="0" u="none" strike="noStrike" cap="none">
                <a:solidFill>
                  <a:srgbClr val="000000"/>
                </a:solidFill>
                <a:latin typeface="Arial"/>
                <a:ea typeface="Arial"/>
                <a:cs typeface="Arial"/>
                <a:sym typeface="Arial"/>
              </a:rPr>
              <a:t>Week of </a:t>
            </a:r>
            <a:r>
              <a:rPr lang="en-US" sz="4400" b="1"/>
              <a:t>August 29</a:t>
            </a:r>
            <a:r>
              <a:rPr lang="en-US" sz="4400" b="1" i="0" u="none" strike="noStrike" cap="none">
                <a:solidFill>
                  <a:srgbClr val="000000"/>
                </a:solidFill>
                <a:latin typeface="Arial"/>
                <a:ea typeface="Arial"/>
                <a:cs typeface="Arial"/>
                <a:sym typeface="Arial"/>
              </a:rPr>
              <a:t>, 2016  </a:t>
            </a:r>
          </a:p>
          <a:p>
            <a:pPr marL="0" marR="0" lvl="0" indent="0" algn="l" rtl="0">
              <a:lnSpc>
                <a:spcPct val="115000"/>
              </a:lnSpc>
              <a:spcBef>
                <a:spcPts val="0"/>
              </a:spcBef>
              <a:spcAft>
                <a:spcPts val="0"/>
              </a:spcAft>
              <a:buClr>
                <a:srgbClr val="000000"/>
              </a:buClr>
              <a:buSzPct val="25000"/>
              <a:buFont typeface="Arial"/>
              <a:buNone/>
            </a:pPr>
            <a:r>
              <a:rPr lang="en-US" sz="4400" b="1" i="0" u="none" strike="noStrike" cap="none">
                <a:solidFill>
                  <a:srgbClr val="000000"/>
                </a:solidFill>
                <a:latin typeface="Arial"/>
                <a:ea typeface="Arial"/>
                <a:cs typeface="Arial"/>
                <a:sym typeface="Arial"/>
              </a:rPr>
              <a:t>Current Events</a:t>
            </a:r>
          </a:p>
          <a:p>
            <a:pPr marL="0" marR="0" lvl="0" indent="0" algn="l" rtl="0">
              <a:lnSpc>
                <a:spcPct val="115000"/>
              </a:lnSpc>
              <a:spcBef>
                <a:spcPts val="0"/>
              </a:spcBef>
              <a:spcAft>
                <a:spcPts val="0"/>
              </a:spcAft>
              <a:buClr>
                <a:srgbClr val="000000"/>
              </a:buClr>
              <a:buFont typeface="Arial"/>
              <a:buNone/>
            </a:pPr>
            <a:endParaRPr sz="44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ct val="25000"/>
              <a:buFont typeface="Arial"/>
              <a:buNone/>
            </a:pPr>
            <a:r>
              <a:rPr lang="en-US" sz="4400" b="0" i="0" u="none" strike="noStrike" cap="none">
                <a:solidFill>
                  <a:srgbClr val="000000"/>
                </a:solidFill>
                <a:latin typeface="Arial"/>
                <a:ea typeface="Arial"/>
                <a:cs typeface="Arial"/>
                <a:sym typeface="Arial"/>
              </a:rPr>
              <a:t> </a:t>
            </a:r>
          </a:p>
        </p:txBody>
      </p:sp>
      <p:sp>
        <p:nvSpPr>
          <p:cNvPr id="24" name="Shape 24"/>
          <p:cNvSpPr txBox="1"/>
          <p:nvPr/>
        </p:nvSpPr>
        <p:spPr>
          <a:xfrm>
            <a:off x="355600" y="3124200"/>
            <a:ext cx="9056699" cy="31241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Ribeye"/>
              <a:buNone/>
            </a:pPr>
            <a:r>
              <a:rPr lang="en-US" sz="4400" b="1" u="sng" dirty="0" smtClean="0">
                <a:solidFill>
                  <a:schemeClr val="hlink"/>
                </a:solidFill>
                <a:latin typeface="Ribeye"/>
                <a:ea typeface="Ribeye"/>
                <a:cs typeface="Ribeye"/>
                <a:sym typeface="Ribeye"/>
                <a:hlinkClick r:id="rId4"/>
              </a:rPr>
              <a:t>What’s happening this week?</a:t>
            </a:r>
          </a:p>
          <a:p>
            <a:pPr marL="0" marR="0" lvl="0" indent="0" algn="l" rtl="0">
              <a:lnSpc>
                <a:spcPct val="100000"/>
              </a:lnSpc>
              <a:spcBef>
                <a:spcPts val="0"/>
              </a:spcBef>
              <a:spcAft>
                <a:spcPts val="0"/>
              </a:spcAft>
              <a:buClr>
                <a:srgbClr val="000000"/>
              </a:buClr>
              <a:buSzPct val="25000"/>
              <a:buFont typeface="Ribeye"/>
              <a:buNone/>
            </a:pPr>
            <a:endParaRPr lang="en-US" sz="4400" b="1" u="sng" dirty="0" smtClean="0">
              <a:solidFill>
                <a:schemeClr val="hlink"/>
              </a:solidFill>
              <a:latin typeface="Ribeye"/>
              <a:ea typeface="Ribeye"/>
              <a:cs typeface="Ribeye"/>
              <a:sym typeface="Ribeye"/>
              <a:hlinkClick r:id="rId4"/>
            </a:endParaRPr>
          </a:p>
          <a:p>
            <a:pPr marL="0" marR="0" lvl="0" indent="0" algn="l" rtl="0">
              <a:lnSpc>
                <a:spcPct val="100000"/>
              </a:lnSpc>
              <a:spcBef>
                <a:spcPts val="0"/>
              </a:spcBef>
              <a:spcAft>
                <a:spcPts val="0"/>
              </a:spcAft>
              <a:buClr>
                <a:srgbClr val="000000"/>
              </a:buClr>
              <a:buSzPct val="25000"/>
              <a:buFont typeface="Ribeye"/>
              <a:buNone/>
            </a:pPr>
            <a:r>
              <a:rPr lang="en-US" sz="4400" b="1" u="sng" dirty="0" smtClean="0">
                <a:solidFill>
                  <a:schemeClr val="hlink"/>
                </a:solidFill>
                <a:latin typeface="Ribeye"/>
                <a:ea typeface="Ribeye"/>
                <a:cs typeface="Ribeye"/>
                <a:sym typeface="Ribeye"/>
                <a:hlinkClick r:id="rId4"/>
              </a:rPr>
              <a:t>Here's </a:t>
            </a:r>
            <a:r>
              <a:rPr lang="en-US" sz="4400" b="1" u="sng" dirty="0">
                <a:solidFill>
                  <a:schemeClr val="hlink"/>
                </a:solidFill>
                <a:latin typeface="Ribeye"/>
                <a:ea typeface="Ribeye"/>
                <a:cs typeface="Ribeye"/>
                <a:sym typeface="Ribeye"/>
                <a:hlinkClick r:id="rId4"/>
              </a:rPr>
              <a:t>some magnet and marble curiosity!</a:t>
            </a:r>
          </a:p>
        </p:txBody>
      </p:sp>
      <p:pic>
        <p:nvPicPr>
          <p:cNvPr id="25" name="Shape 25" descr="C:\Temp\Temporary Internet Files\Content.IE5\OUPM66X8\8712970972_1e1886aa50_z[1].jpg"/>
          <p:cNvPicPr preferRelativeResize="0"/>
          <p:nvPr/>
        </p:nvPicPr>
        <p:blipFill rotWithShape="1">
          <a:blip r:embed="rId5">
            <a:alphaModFix/>
          </a:blip>
          <a:srcRect/>
          <a:stretch/>
        </p:blipFill>
        <p:spPr>
          <a:xfrm>
            <a:off x="7670800" y="178361"/>
            <a:ext cx="2319928" cy="2822726"/>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40825" y="389800"/>
            <a:ext cx="8761575" cy="1326774"/>
          </a:xfrm>
          <a:prstGeom prst="rect">
            <a:avLst/>
          </a:prstGeom>
          <a:noFill/>
          <a:ln>
            <a:noFill/>
          </a:ln>
        </p:spPr>
        <p:txBody>
          <a:bodyPr lIns="38100" tIns="38100" rIns="38100" bIns="38100" anchor="b" anchorCtr="0">
            <a:noAutofit/>
          </a:bodyPr>
          <a:lstStyle/>
          <a:p>
            <a:pPr marL="0" marR="0" lvl="0" indent="0" algn="l" rtl="0">
              <a:lnSpc>
                <a:spcPct val="119000"/>
              </a:lnSpc>
              <a:spcBef>
                <a:spcPts val="0"/>
              </a:spcBef>
              <a:spcAft>
                <a:spcPts val="0"/>
              </a:spcAft>
              <a:buClr>
                <a:srgbClr val="000000"/>
              </a:buClr>
              <a:buSzPct val="25000"/>
              <a:buFont typeface="Arial"/>
              <a:buNone/>
            </a:pPr>
            <a:r>
              <a:rPr lang="en-US" sz="3759" b="0" i="0" u="none" strike="noStrike" cap="none">
                <a:solidFill>
                  <a:srgbClr val="000000"/>
                </a:solidFill>
                <a:latin typeface="Arial"/>
                <a:ea typeface="Arial"/>
                <a:cs typeface="Arial"/>
                <a:sym typeface="Arial"/>
              </a:rPr>
              <a:t>Type of news item: International, National, State, Local or Business</a:t>
            </a:r>
          </a:p>
        </p:txBody>
      </p:sp>
      <p:sp>
        <p:nvSpPr>
          <p:cNvPr id="31" name="Shape 31"/>
          <p:cNvSpPr txBox="1"/>
          <p:nvPr/>
        </p:nvSpPr>
        <p:spPr>
          <a:xfrm>
            <a:off x="244750" y="1925400"/>
            <a:ext cx="9480300" cy="5188800"/>
          </a:xfrm>
          <a:prstGeom prst="rect">
            <a:avLst/>
          </a:prstGeom>
          <a:noFill/>
          <a:ln>
            <a:noFill/>
          </a:ln>
        </p:spPr>
        <p:txBody>
          <a:bodyPr lIns="38100" tIns="38100" rIns="38100" bIns="38100" anchor="t" anchorCtr="0">
            <a:noAutofit/>
          </a:bodyPr>
          <a:lstStyle/>
          <a:p>
            <a:pPr lvl="0" rtl="0">
              <a:lnSpc>
                <a:spcPct val="150000"/>
              </a:lnSpc>
              <a:spcBef>
                <a:spcPts val="0"/>
              </a:spcBef>
              <a:spcAft>
                <a:spcPts val="1800"/>
              </a:spcAft>
              <a:buClr>
                <a:schemeClr val="dk1"/>
              </a:buClr>
              <a:buSzPct val="84615"/>
              <a:buFont typeface="Arial"/>
              <a:buNone/>
            </a:pPr>
            <a:r>
              <a:rPr lang="en-US" sz="1300" b="1">
                <a:solidFill>
                  <a:srgbClr val="222222"/>
                </a:solidFill>
                <a:highlight>
                  <a:srgbClr val="F4F4F4"/>
                </a:highlight>
              </a:rPr>
              <a:t>A Good Move?</a:t>
            </a:r>
          </a:p>
          <a:p>
            <a:pPr lvl="0" rtl="0">
              <a:lnSpc>
                <a:spcPct val="150000"/>
              </a:lnSpc>
              <a:spcBef>
                <a:spcPts val="0"/>
              </a:spcBef>
              <a:spcAft>
                <a:spcPts val="1800"/>
              </a:spcAft>
              <a:buClr>
                <a:schemeClr val="dk1"/>
              </a:buClr>
              <a:buSzPct val="84615"/>
              <a:buFont typeface="Arial"/>
              <a:buNone/>
            </a:pPr>
            <a:r>
              <a:rPr lang="en-US" sz="1300" b="1">
                <a:solidFill>
                  <a:srgbClr val="222222"/>
                </a:solidFill>
                <a:highlight>
                  <a:srgbClr val="F4F4F4"/>
                </a:highlight>
              </a:rPr>
              <a:t>Last week, P</a:t>
            </a:r>
            <a:r>
              <a:rPr lang="en-US" b="1">
                <a:solidFill>
                  <a:srgbClr val="222222"/>
                </a:solidFill>
                <a:highlight>
                  <a:srgbClr val="F4F4F4"/>
                </a:highlight>
              </a:rPr>
              <a:t>resident Obama, with the stroke of a pen, created the world's largest ocean reserve  off Hawaii. This decision angered local residents and  lawmakers who accused the president of disregarding the impact on residents.</a:t>
            </a:r>
          </a:p>
          <a:p>
            <a:pPr lvl="0" rtl="0">
              <a:lnSpc>
                <a:spcPct val="150000"/>
              </a:lnSpc>
              <a:spcBef>
                <a:spcPts val="0"/>
              </a:spcBef>
              <a:spcAft>
                <a:spcPts val="1800"/>
              </a:spcAft>
              <a:buClr>
                <a:schemeClr val="dk1"/>
              </a:buClr>
              <a:buFont typeface="Arial"/>
              <a:buNone/>
            </a:pPr>
            <a:r>
              <a:rPr lang="en-US" b="1">
                <a:solidFill>
                  <a:srgbClr val="222222"/>
                </a:solidFill>
                <a:highlight>
                  <a:srgbClr val="F4F4F4"/>
                </a:highlight>
              </a:rPr>
              <a:t>Obama used a presidential proclamation to expand the Papahānaumokuākea Marine National Monument off the coast of Hawaii by over 400,000 square miles. The preserve now stretches 582,578 square miles, the world's largest marine protected area. "The expansion provides critical protections for more than 7,000 marine species ... [and] will allow scientists to monitor and explore the impacts of climate change on these fragile ecosystems," the White House said in a statement, citing the support of Sen. Brian Schatz and "prominent Native Hawaiian leaders."But the decision drew sharp criticism from the fishing industry and even fellow Democrats, as it will drastically expand the area where commercial fishing and drilling is banned. </a:t>
            </a:r>
          </a:p>
          <a:p>
            <a:pPr lvl="0" rtl="0">
              <a:lnSpc>
                <a:spcPct val="150000"/>
              </a:lnSpc>
              <a:spcBef>
                <a:spcPts val="0"/>
              </a:spcBef>
              <a:spcAft>
                <a:spcPts val="1800"/>
              </a:spcAft>
              <a:buClr>
                <a:schemeClr val="dk1"/>
              </a:buClr>
              <a:buFont typeface="Arial"/>
              <a:buNone/>
            </a:pPr>
            <a:r>
              <a:rPr lang="en-US" b="1">
                <a:solidFill>
                  <a:srgbClr val="222222"/>
                </a:solidFill>
                <a:highlight>
                  <a:srgbClr val="F4F4F4"/>
                </a:highlight>
              </a:rPr>
              <a:t>Former Democratic Gov. George Ariyoshi said at a rally last month that it came down to the question of who actually owned the ocean. </a:t>
            </a:r>
          </a:p>
          <a:p>
            <a:pPr lvl="0" rtl="0">
              <a:lnSpc>
                <a:spcPct val="150000"/>
              </a:lnSpc>
              <a:spcBef>
                <a:spcPts val="0"/>
              </a:spcBef>
              <a:spcAft>
                <a:spcPts val="1800"/>
              </a:spcAft>
              <a:buClr>
                <a:schemeClr val="dk1"/>
              </a:buClr>
              <a:buFont typeface="Arial"/>
              <a:buNone/>
            </a:pPr>
            <a:r>
              <a:rPr lang="en-US" b="1">
                <a:solidFill>
                  <a:srgbClr val="222222"/>
                </a:solidFill>
                <a:highlight>
                  <a:srgbClr val="F4F4F4"/>
                </a:highlight>
              </a:rPr>
              <a:t>What is your opinion? Who does own the ocean? Should local residents have more say in this than the federal government?           </a:t>
            </a:r>
            <a:r>
              <a:rPr lang="en-US" sz="1300" u="sng">
                <a:solidFill>
                  <a:schemeClr val="hlink"/>
                </a:solidFill>
                <a:highlight>
                  <a:srgbClr val="F4F4F4"/>
                </a:highlight>
                <a:hlinkClick r:id="rId4"/>
              </a:rPr>
              <a:t>Watch and read more</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740825" y="389800"/>
            <a:ext cx="8761500" cy="1326898"/>
          </a:xfrm>
          <a:prstGeom prst="rect">
            <a:avLst/>
          </a:prstGeom>
          <a:noFill/>
          <a:ln>
            <a:noFill/>
          </a:ln>
        </p:spPr>
        <p:txBody>
          <a:bodyPr lIns="38100" tIns="38100" rIns="38100" bIns="38100" anchor="b" anchorCtr="0">
            <a:noAutofit/>
          </a:bodyPr>
          <a:lstStyle/>
          <a:p>
            <a:pPr marL="0" marR="0" lvl="0" indent="0" algn="l" rtl="0">
              <a:lnSpc>
                <a:spcPct val="119000"/>
              </a:lnSpc>
              <a:spcBef>
                <a:spcPts val="0"/>
              </a:spcBef>
              <a:spcAft>
                <a:spcPts val="0"/>
              </a:spcAft>
              <a:buClr>
                <a:srgbClr val="000000"/>
              </a:buClr>
              <a:buSzPct val="25000"/>
              <a:buFont typeface="Arial"/>
              <a:buNone/>
            </a:pPr>
            <a:r>
              <a:rPr lang="en-US" sz="3759" b="0" i="0" u="none" strike="noStrike" cap="none">
                <a:solidFill>
                  <a:srgbClr val="000000"/>
                </a:solidFill>
                <a:latin typeface="Arial"/>
                <a:ea typeface="Arial"/>
                <a:cs typeface="Arial"/>
                <a:sym typeface="Arial"/>
              </a:rPr>
              <a:t>Type of news item: International, National, State, Local or Business</a:t>
            </a:r>
          </a:p>
        </p:txBody>
      </p:sp>
      <p:sp>
        <p:nvSpPr>
          <p:cNvPr id="37" name="Shape 37"/>
          <p:cNvSpPr txBox="1"/>
          <p:nvPr/>
        </p:nvSpPr>
        <p:spPr>
          <a:xfrm>
            <a:off x="507225" y="1928400"/>
            <a:ext cx="9030600" cy="5063100"/>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8" name="Shape 38"/>
          <p:cNvSpPr txBox="1"/>
          <p:nvPr/>
        </p:nvSpPr>
        <p:spPr>
          <a:xfrm>
            <a:off x="660400" y="2133600"/>
            <a:ext cx="8763000" cy="52321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9" name="Shape 39"/>
          <p:cNvSpPr txBox="1"/>
          <p:nvPr/>
        </p:nvSpPr>
        <p:spPr>
          <a:xfrm>
            <a:off x="163175" y="1811175"/>
            <a:ext cx="9594300" cy="4699200"/>
          </a:xfrm>
          <a:prstGeom prst="rect">
            <a:avLst/>
          </a:prstGeom>
          <a:noFill/>
          <a:ln>
            <a:noFill/>
          </a:ln>
        </p:spPr>
        <p:txBody>
          <a:bodyPr lIns="91425" tIns="45700" rIns="91425" bIns="45700" anchor="t" anchorCtr="0">
            <a:noAutofit/>
          </a:bodyPr>
          <a:lstStyle/>
          <a:p>
            <a:pPr lvl="0" rtl="0">
              <a:lnSpc>
                <a:spcPct val="173076"/>
              </a:lnSpc>
              <a:spcBef>
                <a:spcPts val="0"/>
              </a:spcBef>
              <a:spcAft>
                <a:spcPts val="2300"/>
              </a:spcAft>
              <a:buNone/>
            </a:pPr>
            <a:r>
              <a:rPr lang="en-US" b="1">
                <a:solidFill>
                  <a:srgbClr val="333333"/>
                </a:solidFill>
                <a:highlight>
                  <a:srgbClr val="FAFAFA"/>
                </a:highlight>
                <a:latin typeface="Comic Sans MS"/>
                <a:ea typeface="Comic Sans MS"/>
                <a:cs typeface="Comic Sans MS"/>
                <a:sym typeface="Comic Sans MS"/>
              </a:rPr>
              <a:t>Zika Virus Spreads</a:t>
            </a:r>
          </a:p>
          <a:p>
            <a:pPr lvl="0" rtl="0">
              <a:lnSpc>
                <a:spcPct val="173076"/>
              </a:lnSpc>
              <a:spcBef>
                <a:spcPts val="0"/>
              </a:spcBef>
              <a:spcAft>
                <a:spcPts val="2300"/>
              </a:spcAft>
              <a:buClr>
                <a:schemeClr val="dk1"/>
              </a:buClr>
              <a:buFont typeface="Arial"/>
              <a:buNone/>
            </a:pPr>
            <a:r>
              <a:rPr lang="en-US" b="1">
                <a:solidFill>
                  <a:srgbClr val="333333"/>
                </a:solidFill>
                <a:highlight>
                  <a:srgbClr val="FAFAFA"/>
                </a:highlight>
                <a:latin typeface="Comic Sans MS"/>
                <a:ea typeface="Comic Sans MS"/>
                <a:cs typeface="Comic Sans MS"/>
                <a:sym typeface="Comic Sans MS"/>
              </a:rPr>
              <a:t>News that the Zika Virus has now been determined to be in Florida and Texas has lead to new rules about donating blood. Seeking to stem the spread of Zika, federal officials recommended Friday that all U.S. blood centers begin screening for the mosquito-borne virus.The new Food and Drug Administration directive represents a major expansion from its previous stance, which called for screenings limited to areas with active Zika transmissions.</a:t>
            </a:r>
          </a:p>
          <a:p>
            <a:pPr lvl="0" rtl="0">
              <a:lnSpc>
                <a:spcPct val="173076"/>
              </a:lnSpc>
              <a:spcBef>
                <a:spcPts val="0"/>
              </a:spcBef>
              <a:spcAft>
                <a:spcPts val="2300"/>
              </a:spcAft>
              <a:buNone/>
            </a:pPr>
            <a:r>
              <a:rPr lang="en-US" b="1">
                <a:solidFill>
                  <a:srgbClr val="333333"/>
                </a:solidFill>
                <a:highlight>
                  <a:srgbClr val="FAFAFA"/>
                </a:highlight>
                <a:latin typeface="Comic Sans MS"/>
                <a:ea typeface="Comic Sans MS"/>
                <a:cs typeface="Comic Sans MS"/>
                <a:sym typeface="Comic Sans MS"/>
              </a:rPr>
              <a:t>“There is still much uncertainty regarding the nature and extent of Zika virus transmission,” said Dr. Peter Marks, director of the FDA’s biologic products center. “At this time, the recommendation for testing the entire blood supply will help ensure that safe blood is available for all individuals who might need transfusion.”</a:t>
            </a:r>
          </a:p>
          <a:p>
            <a:pPr lvl="0" rtl="0">
              <a:lnSpc>
                <a:spcPct val="173076"/>
              </a:lnSpc>
              <a:spcBef>
                <a:spcPts val="0"/>
              </a:spcBef>
              <a:spcAft>
                <a:spcPts val="2300"/>
              </a:spcAft>
              <a:buClr>
                <a:schemeClr val="dk1"/>
              </a:buClr>
              <a:buFont typeface="Arial"/>
              <a:buNone/>
            </a:pPr>
            <a:r>
              <a:rPr lang="en-US" b="1">
                <a:solidFill>
                  <a:srgbClr val="333333"/>
                </a:solidFill>
                <a:highlight>
                  <a:srgbClr val="FAFAFA"/>
                </a:highlight>
                <a:latin typeface="Comic Sans MS"/>
                <a:ea typeface="Comic Sans MS"/>
                <a:cs typeface="Comic Sans MS"/>
                <a:sym typeface="Comic Sans MS"/>
              </a:rPr>
              <a:t>Can you think of three pros and three cons for testing blood for Zika? What message does this screening send?       </a:t>
            </a:r>
            <a:r>
              <a:rPr lang="en-US" b="1" u="sng">
                <a:solidFill>
                  <a:schemeClr val="hlink"/>
                </a:solidFill>
                <a:highlight>
                  <a:srgbClr val="FAFAFA"/>
                </a:highlight>
                <a:latin typeface="Times New Roman"/>
                <a:ea typeface="Times New Roman"/>
                <a:cs typeface="Times New Roman"/>
                <a:sym typeface="Times New Roman"/>
                <a:hlinkClick r:id="rId4"/>
              </a:rPr>
              <a:t>Read and hear from the Governor of Florida</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p:nvPr/>
        </p:nvSpPr>
        <p:spPr>
          <a:xfrm>
            <a:off x="0" y="0"/>
            <a:ext cx="10160100" cy="1925400"/>
          </a:xfrm>
          <a:prstGeom prst="rect">
            <a:avLst/>
          </a:prstGeom>
          <a:noFill/>
          <a:ln>
            <a:noFill/>
          </a:ln>
        </p:spPr>
        <p:txBody>
          <a:bodyPr lIns="91425" tIns="91425" rIns="91425" bIns="91425" anchor="ctr" anchorCtr="0">
            <a:noAutofit/>
          </a:bodyPr>
          <a:lstStyle/>
          <a:p>
            <a:pPr lvl="0" rtl="0">
              <a:lnSpc>
                <a:spcPct val="119000"/>
              </a:lnSpc>
              <a:spcBef>
                <a:spcPts val="0"/>
              </a:spcBef>
              <a:buNone/>
            </a:pPr>
            <a:r>
              <a:rPr lang="en-US" sz="3759">
                <a:solidFill>
                  <a:schemeClr val="dk1"/>
                </a:solidFill>
              </a:rPr>
              <a:t>Type of news item: International, National, State, Local or Business</a:t>
            </a:r>
          </a:p>
        </p:txBody>
      </p:sp>
      <p:sp>
        <p:nvSpPr>
          <p:cNvPr id="45" name="Shape 45"/>
          <p:cNvSpPr txBox="1"/>
          <p:nvPr/>
        </p:nvSpPr>
        <p:spPr>
          <a:xfrm>
            <a:off x="282450" y="1925400"/>
            <a:ext cx="9186300" cy="5417100"/>
          </a:xfrm>
          <a:prstGeom prst="rect">
            <a:avLst/>
          </a:prstGeom>
          <a:noFill/>
          <a:ln>
            <a:noFill/>
          </a:ln>
        </p:spPr>
        <p:txBody>
          <a:bodyPr lIns="91425" tIns="91425" rIns="91425" bIns="91425" anchor="t" anchorCtr="0">
            <a:noAutofit/>
          </a:bodyPr>
          <a:lstStyle/>
          <a:p>
            <a:pPr lvl="0" rtl="0">
              <a:lnSpc>
                <a:spcPct val="187500"/>
              </a:lnSpc>
              <a:spcBef>
                <a:spcPts val="1500"/>
              </a:spcBef>
              <a:spcAft>
                <a:spcPts val="1500"/>
              </a:spcAft>
              <a:buNone/>
            </a:pPr>
            <a:r>
              <a:rPr lang="en-US" b="1">
                <a:solidFill>
                  <a:srgbClr val="333333"/>
                </a:solidFill>
                <a:highlight>
                  <a:srgbClr val="FFFFFF"/>
                </a:highlight>
                <a:latin typeface="Comic Sans MS"/>
                <a:ea typeface="Comic Sans MS"/>
                <a:cs typeface="Comic Sans MS"/>
                <a:sym typeface="Comic Sans MS"/>
              </a:rPr>
              <a:t>EpiPen Outrage</a:t>
            </a:r>
          </a:p>
          <a:p>
            <a:pPr lvl="0" rtl="0">
              <a:lnSpc>
                <a:spcPct val="187500"/>
              </a:lnSpc>
              <a:spcBef>
                <a:spcPts val="1500"/>
              </a:spcBef>
              <a:spcAft>
                <a:spcPts val="1500"/>
              </a:spcAft>
              <a:buNone/>
            </a:pPr>
            <a:r>
              <a:rPr lang="en-US" sz="1200" b="1">
                <a:solidFill>
                  <a:srgbClr val="424858"/>
                </a:solidFill>
                <a:highlight>
                  <a:srgbClr val="FFFFFF"/>
                </a:highlight>
                <a:latin typeface="Comic Sans MS"/>
                <a:ea typeface="Comic Sans MS"/>
                <a:cs typeface="Comic Sans MS"/>
                <a:sym typeface="Comic Sans MS"/>
              </a:rPr>
              <a:t>A two-pack of EpiPens, the lifesaving anti-allergic reaction devic</a:t>
            </a:r>
            <a:r>
              <a:rPr lang="en-US" sz="1200" b="1">
                <a:highlight>
                  <a:srgbClr val="FFFFFF"/>
                </a:highlight>
                <a:latin typeface="Comic Sans MS"/>
                <a:ea typeface="Comic Sans MS"/>
                <a:cs typeface="Comic Sans MS"/>
                <a:sym typeface="Comic Sans MS"/>
              </a:rPr>
              <a:t>e, can cost $600 or more for some customers, but the device reportedly costs</a:t>
            </a:r>
            <a:r>
              <a:rPr lang="en-US" sz="1200" b="1">
                <a:solidFill>
                  <a:srgbClr val="424858"/>
                </a:solidFill>
                <a:highlight>
                  <a:srgbClr val="FFFFFF"/>
                </a:highlight>
                <a:latin typeface="Comic Sans MS"/>
                <a:ea typeface="Comic Sans MS"/>
                <a:cs typeface="Comic Sans MS"/>
                <a:sym typeface="Comic Sans MS"/>
              </a:rPr>
              <a:t> just </a:t>
            </a:r>
            <a:r>
              <a:rPr lang="en-US" sz="1200">
                <a:solidFill>
                  <a:srgbClr val="2077B6"/>
                </a:solidFill>
                <a:highlight>
                  <a:srgbClr val="FFFFFF"/>
                </a:highlight>
                <a:latin typeface="Comic Sans MS"/>
                <a:ea typeface="Comic Sans MS"/>
                <a:cs typeface="Comic Sans MS"/>
                <a:sym typeface="Comic Sans MS"/>
                <a:hlinkClick r:id="rId3"/>
              </a:rPr>
              <a:t>several dollars</a:t>
            </a:r>
            <a:r>
              <a:rPr lang="en-US" sz="1200">
                <a:solidFill>
                  <a:srgbClr val="424858"/>
                </a:solidFill>
                <a:highlight>
                  <a:srgbClr val="FFFFFF"/>
                </a:highlight>
                <a:latin typeface="Comic Sans MS"/>
                <a:ea typeface="Comic Sans MS"/>
                <a:cs typeface="Comic Sans MS"/>
                <a:sym typeface="Comic Sans MS"/>
              </a:rPr>
              <a:t> </a:t>
            </a:r>
            <a:r>
              <a:rPr lang="en-US" sz="1200" b="1">
                <a:solidFill>
                  <a:srgbClr val="424858"/>
                </a:solidFill>
                <a:highlight>
                  <a:srgbClr val="FFFFFF"/>
                </a:highlight>
                <a:latin typeface="Comic Sans MS"/>
                <a:ea typeface="Comic Sans MS"/>
                <a:cs typeface="Comic Sans MS"/>
                <a:sym typeface="Comic Sans MS"/>
              </a:rPr>
              <a:t>to actually make.</a:t>
            </a:r>
          </a:p>
          <a:p>
            <a:pPr lvl="0" rtl="0">
              <a:lnSpc>
                <a:spcPct val="150000"/>
              </a:lnSpc>
              <a:spcBef>
                <a:spcPts val="0"/>
              </a:spcBef>
              <a:spcAft>
                <a:spcPts val="1400"/>
              </a:spcAft>
              <a:buNone/>
            </a:pPr>
            <a:r>
              <a:rPr lang="en-US" sz="1200" b="1">
                <a:solidFill>
                  <a:srgbClr val="424858"/>
                </a:solidFill>
                <a:highlight>
                  <a:srgbClr val="FFFFFF"/>
                </a:highlight>
                <a:latin typeface="Comic Sans MS"/>
                <a:ea typeface="Comic Sans MS"/>
                <a:cs typeface="Comic Sans MS"/>
                <a:sym typeface="Comic Sans MS"/>
              </a:rPr>
              <a:t>EpiPen's big price tag — which has grown dramatically in recent years — is currently drawing the ire of consumers and politicians who are outraged at what they see as gouging by EpiPen's owner, </a:t>
            </a:r>
            <a:r>
              <a:rPr lang="en-US" sz="1200" b="1">
                <a:solidFill>
                  <a:srgbClr val="2077B6"/>
                </a:solidFill>
                <a:highlight>
                  <a:srgbClr val="FFFFFF"/>
                </a:highlight>
                <a:latin typeface="Comic Sans MS"/>
                <a:ea typeface="Comic Sans MS"/>
                <a:cs typeface="Comic Sans MS"/>
                <a:sym typeface="Comic Sans MS"/>
                <a:hlinkClick r:id="rId4"/>
              </a:rPr>
              <a:t>Mylan</a:t>
            </a:r>
            <a:r>
              <a:rPr lang="en-US" sz="1200" b="1">
                <a:solidFill>
                  <a:srgbClr val="424858"/>
                </a:solidFill>
                <a:highlight>
                  <a:srgbClr val="FFFFFF"/>
                </a:highlight>
                <a:latin typeface="Comic Sans MS"/>
                <a:ea typeface="Comic Sans MS"/>
                <a:cs typeface="Comic Sans MS"/>
                <a:sym typeface="Comic Sans MS"/>
              </a:rPr>
              <a:t>.</a:t>
            </a:r>
          </a:p>
          <a:p>
            <a:pPr lvl="0" rtl="0">
              <a:lnSpc>
                <a:spcPct val="150000"/>
              </a:lnSpc>
              <a:spcBef>
                <a:spcPts val="0"/>
              </a:spcBef>
              <a:spcAft>
                <a:spcPts val="1400"/>
              </a:spcAft>
              <a:buNone/>
            </a:pPr>
            <a:r>
              <a:rPr lang="en-US" sz="1200" b="1">
                <a:solidFill>
                  <a:srgbClr val="424858"/>
                </a:solidFill>
                <a:highlight>
                  <a:srgbClr val="FFFFFF"/>
                </a:highlight>
                <a:latin typeface="Comic Sans MS"/>
                <a:ea typeface="Comic Sans MS"/>
                <a:cs typeface="Comic Sans MS"/>
                <a:sym typeface="Comic Sans MS"/>
              </a:rPr>
              <a:t>People with allergies and the parents of allergic kids are urged to have multiple packs of EpiPens at home, their school or office, and in cars. They say their household budgets are being stretched by what they have to pay out of pocket for them, and that the price isn't justified.</a:t>
            </a:r>
          </a:p>
          <a:p>
            <a:pPr lvl="0" rtl="0">
              <a:lnSpc>
                <a:spcPct val="150000"/>
              </a:lnSpc>
              <a:spcBef>
                <a:spcPts val="0"/>
              </a:spcBef>
              <a:spcAft>
                <a:spcPts val="1400"/>
              </a:spcAft>
              <a:buNone/>
            </a:pPr>
            <a:r>
              <a:rPr lang="en-US" sz="1200" b="1">
                <a:solidFill>
                  <a:srgbClr val="424858"/>
                </a:solidFill>
                <a:highlight>
                  <a:srgbClr val="FFFFFF"/>
                </a:highlight>
                <a:latin typeface="Comic Sans MS"/>
                <a:ea typeface="Comic Sans MS"/>
                <a:cs typeface="Comic Sans MS"/>
                <a:sym typeface="Comic Sans MS"/>
              </a:rPr>
              <a:t>They may have a point.</a:t>
            </a:r>
          </a:p>
          <a:p>
            <a:pPr lvl="0" rtl="0">
              <a:lnSpc>
                <a:spcPct val="150000"/>
              </a:lnSpc>
              <a:spcBef>
                <a:spcPts val="0"/>
              </a:spcBef>
              <a:spcAft>
                <a:spcPts val="1400"/>
              </a:spcAft>
              <a:buNone/>
            </a:pPr>
            <a:r>
              <a:rPr lang="en-US" sz="1200" b="1">
                <a:solidFill>
                  <a:srgbClr val="424858"/>
                </a:solidFill>
                <a:highlight>
                  <a:srgbClr val="FFFFFF"/>
                </a:highlight>
                <a:latin typeface="Comic Sans MS"/>
                <a:ea typeface="Comic Sans MS"/>
                <a:cs typeface="Comic Sans MS"/>
                <a:sym typeface="Comic Sans MS"/>
              </a:rPr>
              <a:t>EpiPens, which counteract potentially fatal anaphylaxis, contain the drug epinephrine.</a:t>
            </a:r>
          </a:p>
          <a:p>
            <a:pPr lvl="0" rtl="0">
              <a:lnSpc>
                <a:spcPct val="150000"/>
              </a:lnSpc>
              <a:spcBef>
                <a:spcPts val="0"/>
              </a:spcBef>
              <a:spcAft>
                <a:spcPts val="1400"/>
              </a:spcAft>
              <a:buNone/>
            </a:pPr>
            <a:r>
              <a:rPr lang="en-US" sz="1200" b="1">
                <a:solidFill>
                  <a:srgbClr val="424858"/>
                </a:solidFill>
                <a:highlight>
                  <a:srgbClr val="FFFFFF"/>
                </a:highlight>
                <a:latin typeface="Comic Sans MS"/>
                <a:ea typeface="Comic Sans MS"/>
                <a:cs typeface="Comic Sans MS"/>
                <a:sym typeface="Comic Sans MS"/>
              </a:rPr>
              <a:t>And just </a:t>
            </a:r>
            <a:r>
              <a:rPr lang="en-US" sz="1200" b="1">
                <a:solidFill>
                  <a:srgbClr val="2077B6"/>
                </a:solidFill>
                <a:highlight>
                  <a:srgbClr val="FFFFFF"/>
                </a:highlight>
                <a:latin typeface="Comic Sans MS"/>
                <a:ea typeface="Comic Sans MS"/>
                <a:cs typeface="Comic Sans MS"/>
                <a:sym typeface="Comic Sans MS"/>
                <a:hlinkClick r:id="rId5"/>
              </a:rPr>
              <a:t>$1 or so worth of epinephrine</a:t>
            </a:r>
            <a:r>
              <a:rPr lang="en-US" sz="1200" b="1">
                <a:solidFill>
                  <a:srgbClr val="424858"/>
                </a:solidFill>
                <a:highlight>
                  <a:srgbClr val="FFFFFF"/>
                </a:highlight>
                <a:latin typeface="Comic Sans MS"/>
                <a:ea typeface="Comic Sans MS"/>
                <a:cs typeface="Comic Sans MS"/>
                <a:sym typeface="Comic Sans MS"/>
              </a:rPr>
              <a:t> is used in the auto-injection device. That device itself is believed to cost just several more dollars to make.</a:t>
            </a:r>
          </a:p>
          <a:p>
            <a:pPr lvl="0" rtl="0">
              <a:lnSpc>
                <a:spcPct val="150000"/>
              </a:lnSpc>
              <a:spcBef>
                <a:spcPts val="0"/>
              </a:spcBef>
              <a:spcAft>
                <a:spcPts val="1400"/>
              </a:spcAft>
              <a:buNone/>
            </a:pPr>
            <a:r>
              <a:rPr lang="en-US" sz="1200" b="1">
                <a:solidFill>
                  <a:srgbClr val="424858"/>
                </a:solidFill>
                <a:highlight>
                  <a:srgbClr val="FFFFFF"/>
                </a:highlight>
                <a:latin typeface="Comic Sans MS"/>
                <a:ea typeface="Comic Sans MS"/>
                <a:cs typeface="Comic Sans MS"/>
                <a:sym typeface="Comic Sans MS"/>
              </a:rPr>
              <a:t>Do you think Mylan should be made to lower their price of the EpiPen?</a:t>
            </a:r>
          </a:p>
          <a:p>
            <a:pPr lvl="0" rtl="0">
              <a:lnSpc>
                <a:spcPct val="187500"/>
              </a:lnSpc>
              <a:spcBef>
                <a:spcPts val="1500"/>
              </a:spcBef>
              <a:spcAft>
                <a:spcPts val="1500"/>
              </a:spcAft>
              <a:buNone/>
            </a:pPr>
            <a:endParaRPr>
              <a:solidFill>
                <a:srgbClr val="333333"/>
              </a:solidFill>
              <a:highlight>
                <a:srgbClr val="FFFFFF"/>
              </a:highlight>
              <a:latin typeface="Comic Sans MS"/>
              <a:ea typeface="Comic Sans MS"/>
              <a:cs typeface="Comic Sans MS"/>
              <a:sym typeface="Comic Sans MS"/>
            </a:endParaRPr>
          </a:p>
          <a:p>
            <a:pPr lvl="0" rtl="0">
              <a:lnSpc>
                <a:spcPct val="187500"/>
              </a:lnSpc>
              <a:spcBef>
                <a:spcPts val="1500"/>
              </a:spcBef>
              <a:spcAft>
                <a:spcPts val="1500"/>
              </a:spcAft>
              <a:buClr>
                <a:schemeClr val="dk1"/>
              </a:buClr>
              <a:buFont typeface="Arial"/>
              <a:buNone/>
            </a:pPr>
            <a:endParaRPr>
              <a:solidFill>
                <a:srgbClr val="333333"/>
              </a:solidFill>
              <a:highlight>
                <a:srgbClr val="FFFFFF"/>
              </a:highlight>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740825" y="685800"/>
            <a:ext cx="8761500" cy="1030898"/>
          </a:xfrm>
          <a:prstGeom prst="rect">
            <a:avLst/>
          </a:prstGeom>
          <a:noFill/>
          <a:ln>
            <a:noFill/>
          </a:ln>
        </p:spPr>
        <p:txBody>
          <a:bodyPr lIns="38100" tIns="38100" rIns="38100" bIns="38100" anchor="b" anchorCtr="0">
            <a:noAutofit/>
          </a:bodyPr>
          <a:lstStyle/>
          <a:p>
            <a:pPr marL="0" marR="0" lvl="0" indent="0" algn="l" rtl="0">
              <a:lnSpc>
                <a:spcPct val="119000"/>
              </a:lnSpc>
              <a:spcBef>
                <a:spcPts val="0"/>
              </a:spcBef>
              <a:spcAft>
                <a:spcPts val="0"/>
              </a:spcAft>
              <a:buClr>
                <a:srgbClr val="000000"/>
              </a:buClr>
              <a:buSzPct val="25000"/>
              <a:buFont typeface="Arial"/>
              <a:buNone/>
            </a:pPr>
            <a:r>
              <a:rPr lang="en-US" sz="800" b="0" i="0" u="none" strike="noStrike" cap="none">
                <a:solidFill>
                  <a:srgbClr val="000000"/>
                </a:solidFill>
                <a:latin typeface="Arial"/>
                <a:ea typeface="Arial"/>
                <a:cs typeface="Arial"/>
                <a:sym typeface="Arial"/>
              </a:rPr>
              <a:t/>
            </a:r>
            <a:br>
              <a:rPr lang="en-US" sz="800" b="0" i="0" u="none" strike="noStrike" cap="none">
                <a:solidFill>
                  <a:srgbClr val="000000"/>
                </a:solidFill>
                <a:latin typeface="Arial"/>
                <a:ea typeface="Arial"/>
                <a:cs typeface="Arial"/>
                <a:sym typeface="Arial"/>
              </a:rPr>
            </a:br>
            <a:r>
              <a:rPr lang="en-US" sz="800" b="0" i="0" u="none" strike="noStrike" cap="none">
                <a:solidFill>
                  <a:srgbClr val="000000"/>
                </a:solidFill>
                <a:latin typeface="Arial"/>
                <a:ea typeface="Arial"/>
                <a:cs typeface="Arial"/>
                <a:sym typeface="Arial"/>
              </a:rPr>
              <a:t/>
            </a:r>
            <a:br>
              <a:rPr lang="en-US" sz="800" b="0" i="0" u="none" strike="noStrike" cap="none">
                <a:solidFill>
                  <a:srgbClr val="000000"/>
                </a:solidFill>
                <a:latin typeface="Arial"/>
                <a:ea typeface="Arial"/>
                <a:cs typeface="Arial"/>
                <a:sym typeface="Arial"/>
              </a:rPr>
            </a:br>
            <a:r>
              <a:rPr lang="en-US" sz="800" b="0" i="0" u="none" strike="noStrike" cap="none">
                <a:solidFill>
                  <a:srgbClr val="000000"/>
                </a:solidFill>
                <a:latin typeface="Arial"/>
                <a:ea typeface="Arial"/>
                <a:cs typeface="Arial"/>
                <a:sym typeface="Arial"/>
              </a:rPr>
              <a:t/>
            </a:r>
            <a:br>
              <a:rPr lang="en-US" sz="800" b="0" i="0" u="none" strike="noStrike" cap="none">
                <a:solidFill>
                  <a:srgbClr val="000000"/>
                </a:solidFill>
                <a:latin typeface="Arial"/>
                <a:ea typeface="Arial"/>
                <a:cs typeface="Arial"/>
                <a:sym typeface="Arial"/>
              </a:rPr>
            </a:br>
            <a:r>
              <a:rPr lang="en-US" sz="800" b="0" i="0" u="none" strike="noStrike" cap="none">
                <a:solidFill>
                  <a:srgbClr val="000000"/>
                </a:solidFill>
                <a:latin typeface="Arial"/>
                <a:ea typeface="Arial"/>
                <a:cs typeface="Arial"/>
                <a:sym typeface="Arial"/>
              </a:rPr>
              <a:t> </a:t>
            </a:r>
            <a:br>
              <a:rPr lang="en-US" sz="800" b="0" i="0" u="none" strike="noStrike" cap="none">
                <a:solidFill>
                  <a:srgbClr val="000000"/>
                </a:solidFill>
                <a:latin typeface="Arial"/>
                <a:ea typeface="Arial"/>
                <a:cs typeface="Arial"/>
                <a:sym typeface="Arial"/>
              </a:rPr>
            </a:br>
            <a:r>
              <a:rPr lang="en-US" sz="800" b="0" i="0" u="none" strike="noStrike" cap="none">
                <a:solidFill>
                  <a:srgbClr val="000000"/>
                </a:solidFill>
                <a:latin typeface="Arial"/>
                <a:ea typeface="Arial"/>
                <a:cs typeface="Arial"/>
                <a:sym typeface="Arial"/>
              </a:rPr>
              <a:t/>
            </a:r>
            <a:br>
              <a:rPr lang="en-US" sz="800" b="0" i="0" u="none" strike="noStrike" cap="none">
                <a:solidFill>
                  <a:srgbClr val="000000"/>
                </a:solidFill>
                <a:latin typeface="Arial"/>
                <a:ea typeface="Arial"/>
                <a:cs typeface="Arial"/>
                <a:sym typeface="Arial"/>
              </a:rPr>
            </a:br>
            <a:r>
              <a:rPr lang="en-US" sz="2800" b="1"/>
              <a:t>What message is this</a:t>
            </a:r>
            <a:r>
              <a:rPr lang="en-US" sz="2800" b="1" i="0" u="none" strike="noStrike" cap="none">
                <a:solidFill>
                  <a:srgbClr val="000000"/>
                </a:solidFill>
                <a:latin typeface="Arial"/>
                <a:ea typeface="Arial"/>
                <a:cs typeface="Arial"/>
                <a:sym typeface="Arial"/>
              </a:rPr>
              <a:t> political cartoon conveying? </a:t>
            </a:r>
            <a:r>
              <a:rPr lang="en-US" sz="1400" b="0" i="0" u="none" strike="noStrike" cap="none">
                <a:solidFill>
                  <a:srgbClr val="000000"/>
                </a:solidFill>
                <a:latin typeface="Arial"/>
                <a:ea typeface="Arial"/>
                <a:cs typeface="Arial"/>
                <a:sym typeface="Arial"/>
              </a:rPr>
              <a:t/>
            </a:r>
            <a:br>
              <a:rPr lang="en-US" sz="1400" b="0" i="0" u="none" strike="noStrike" cap="none">
                <a:solidFill>
                  <a:srgbClr val="000000"/>
                </a:solidFill>
                <a:latin typeface="Arial"/>
                <a:ea typeface="Arial"/>
                <a:cs typeface="Arial"/>
                <a:sym typeface="Arial"/>
              </a:rPr>
            </a:br>
            <a:r>
              <a:rPr lang="en-US" sz="1400" b="0" i="0" u="none" strike="noStrike" cap="none">
                <a:solidFill>
                  <a:srgbClr val="000000"/>
                </a:solidFill>
                <a:latin typeface="Arial"/>
                <a:ea typeface="Arial"/>
                <a:cs typeface="Arial"/>
                <a:sym typeface="Arial"/>
              </a:rPr>
              <a:t/>
            </a:r>
            <a:br>
              <a:rPr lang="en-US" sz="1400" b="0" i="0" u="none" strike="noStrike" cap="none">
                <a:solidFill>
                  <a:srgbClr val="000000"/>
                </a:solidFill>
                <a:latin typeface="Arial"/>
                <a:ea typeface="Arial"/>
                <a:cs typeface="Arial"/>
                <a:sym typeface="Arial"/>
              </a:rPr>
            </a:br>
            <a:endParaRPr lang="en-US" sz="1400" b="0" i="0" u="none" strike="noStrike" cap="none">
              <a:solidFill>
                <a:srgbClr val="000000"/>
              </a:solidFill>
              <a:latin typeface="Arial"/>
              <a:ea typeface="Arial"/>
              <a:cs typeface="Arial"/>
              <a:sym typeface="Arial"/>
            </a:endParaRPr>
          </a:p>
        </p:txBody>
      </p:sp>
      <p:sp>
        <p:nvSpPr>
          <p:cNvPr id="51" name="Shape 51"/>
          <p:cNvSpPr txBox="1"/>
          <p:nvPr/>
        </p:nvSpPr>
        <p:spPr>
          <a:xfrm>
            <a:off x="914400" y="1828800"/>
            <a:ext cx="8678998" cy="4798799"/>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2" name="Shape 52"/>
          <p:cNvSpPr txBox="1"/>
          <p:nvPr/>
        </p:nvSpPr>
        <p:spPr>
          <a:xfrm>
            <a:off x="152400" y="2390169"/>
            <a:ext cx="9520199" cy="4658998"/>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hlink"/>
              </a:buClr>
              <a:buSzPct val="25000"/>
              <a:buFont typeface="Arial"/>
              <a:buNone/>
            </a:pPr>
            <a:r>
              <a:rPr lang="en-US" sz="2400" b="0" i="0" u="sng" strike="noStrike" cap="none">
                <a:solidFill>
                  <a:schemeClr val="hlink"/>
                </a:solidFill>
                <a:latin typeface="Arial"/>
                <a:ea typeface="Arial"/>
                <a:cs typeface="Arial"/>
                <a:sym typeface="Arial"/>
                <a:hlinkClick r:id="rId4"/>
              </a:rPr>
              <a:t/>
            </a:r>
            <a:br>
              <a:rPr lang="en-US" sz="2400" b="0" i="0" u="sng" strike="noStrike" cap="none">
                <a:solidFill>
                  <a:schemeClr val="hlink"/>
                </a:solidFill>
                <a:latin typeface="Arial"/>
                <a:ea typeface="Arial"/>
                <a:cs typeface="Arial"/>
                <a:sym typeface="Arial"/>
                <a:hlinkClick r:id="rId4"/>
              </a:rPr>
            </a:br>
            <a:endParaRPr lang="en-US" sz="2400" b="0" i="0" u="sng" strike="noStrike" cap="none">
              <a:solidFill>
                <a:schemeClr val="hlink"/>
              </a:solidFill>
              <a:latin typeface="Arial"/>
              <a:ea typeface="Arial"/>
              <a:cs typeface="Arial"/>
              <a:sym typeface="Arial"/>
              <a:hlinkClick r:id="rId4"/>
            </a:endParaRPr>
          </a:p>
        </p:txBody>
      </p:sp>
      <p:sp>
        <p:nvSpPr>
          <p:cNvPr id="53" name="Shape 53"/>
          <p:cNvSpPr txBox="1"/>
          <p:nvPr/>
        </p:nvSpPr>
        <p:spPr>
          <a:xfrm>
            <a:off x="152400" y="1850025"/>
            <a:ext cx="9655498" cy="45819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ct val="25000"/>
              <a:buFont typeface="Arial"/>
              <a:buNone/>
            </a:pPr>
            <a:r>
              <a:rPr lang="en-US" sz="2400" b="0" i="0" u="none" strike="noStrike" cap="none">
                <a:solidFill>
                  <a:srgbClr val="000000"/>
                </a:solidFill>
                <a:latin typeface="Arial"/>
                <a:ea typeface="Arial"/>
                <a:cs typeface="Arial"/>
                <a:sym typeface="Arial"/>
              </a:rPr>
              <a:t/>
            </a:r>
            <a:br>
              <a:rPr lang="en-US" sz="2400" b="0" i="0" u="none" strike="noStrike" cap="none">
                <a:solidFill>
                  <a:srgbClr val="000000"/>
                </a:solidFill>
                <a:latin typeface="Arial"/>
                <a:ea typeface="Arial"/>
                <a:cs typeface="Arial"/>
                <a:sym typeface="Arial"/>
              </a:rPr>
            </a:br>
            <a:endParaRPr lang="en-US"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ct val="25000"/>
              <a:buFont typeface="Arial"/>
              <a:buNone/>
            </a:pPr>
            <a:r>
              <a:rPr lang="en-US" sz="2400" b="0" i="0" u="none" strike="noStrike" cap="none">
                <a:solidFill>
                  <a:srgbClr val="000000"/>
                </a:solidFill>
                <a:latin typeface="Arial"/>
                <a:ea typeface="Arial"/>
                <a:cs typeface="Arial"/>
                <a:sym typeface="Arial"/>
              </a:rPr>
              <a:t> </a:t>
            </a: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800" b="0" i="0" u="sng" strike="noStrike" cap="none">
              <a:solidFill>
                <a:schemeClr val="hlink"/>
              </a:solidFill>
              <a:latin typeface="Arial"/>
              <a:ea typeface="Arial"/>
              <a:cs typeface="Arial"/>
              <a:sym typeface="Arial"/>
              <a:hlinkClick r:id="rId5"/>
            </a:endParaRPr>
          </a:p>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4" name="Shape 54"/>
          <p:cNvSpPr txBox="1"/>
          <p:nvPr/>
        </p:nvSpPr>
        <p:spPr>
          <a:xfrm>
            <a:off x="396880" y="2236281"/>
            <a:ext cx="9196518" cy="30777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55" name="Shape 55"/>
          <p:cNvPicPr preferRelativeResize="0"/>
          <p:nvPr/>
        </p:nvPicPr>
        <p:blipFill>
          <a:blip r:embed="rId6">
            <a:alphaModFix/>
          </a:blip>
          <a:stretch>
            <a:fillRect/>
          </a:stretch>
        </p:blipFill>
        <p:spPr>
          <a:xfrm>
            <a:off x="1468525" y="2250375"/>
            <a:ext cx="6836774" cy="4798799"/>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pictures.jpg"/>
          <p:cNvPicPr>
            <a:picLocks noChangeAspect="1"/>
          </p:cNvPicPr>
          <p:nvPr/>
        </p:nvPicPr>
        <p:blipFill>
          <a:blip r:embed="rId2"/>
          <a:stretch>
            <a:fillRect/>
          </a:stretch>
        </p:blipFill>
        <p:spPr>
          <a:xfrm>
            <a:off x="-1" y="-1"/>
            <a:ext cx="3573839" cy="4876801"/>
          </a:xfrm>
          <a:prstGeom prst="rect">
            <a:avLst/>
          </a:prstGeom>
        </p:spPr>
      </p:pic>
      <p:sp>
        <p:nvSpPr>
          <p:cNvPr id="8" name="Title 7"/>
          <p:cNvSpPr>
            <a:spLocks noGrp="1"/>
          </p:cNvSpPr>
          <p:nvPr>
            <p:ph type="title"/>
          </p:nvPr>
        </p:nvSpPr>
        <p:spPr/>
        <p:txBody>
          <a:bodyPr/>
          <a:lstStyle/>
          <a:p>
            <a:endParaRPr lang="en-US"/>
          </a:p>
        </p:txBody>
      </p:sp>
      <p:sp>
        <p:nvSpPr>
          <p:cNvPr id="9" name="Text Placeholder 8"/>
          <p:cNvSpPr>
            <a:spLocks noGrp="1"/>
          </p:cNvSpPr>
          <p:nvPr>
            <p:ph type="body" idx="1"/>
          </p:nvPr>
        </p:nvSpPr>
        <p:spPr/>
        <p:txBody>
          <a:bodyPr/>
          <a:lstStyle/>
          <a:p>
            <a:endParaRPr lang="en-US" dirty="0"/>
          </a:p>
        </p:txBody>
      </p:sp>
      <p:sp>
        <p:nvSpPr>
          <p:cNvPr id="10" name="Text Placeholder 9"/>
          <p:cNvSpPr>
            <a:spLocks noGrp="1"/>
          </p:cNvSpPr>
          <p:nvPr>
            <p:ph type="body" idx="2"/>
          </p:nvPr>
        </p:nvSpPr>
        <p:spPr/>
        <p:txBody>
          <a:bodyPr/>
          <a:lstStyle/>
          <a:p>
            <a:endParaRPr lang="en-US" dirty="0"/>
          </a:p>
        </p:txBody>
      </p:sp>
      <p:sp>
        <p:nvSpPr>
          <p:cNvPr id="1028" name="AutoShape 4" descr="Image result for trum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e result for trum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trum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10" descr="download (5).jpg"/>
          <p:cNvPicPr>
            <a:picLocks noChangeAspect="1"/>
          </p:cNvPicPr>
          <p:nvPr/>
        </p:nvPicPr>
        <p:blipFill>
          <a:blip r:embed="rId3"/>
          <a:stretch>
            <a:fillRect/>
          </a:stretch>
        </p:blipFill>
        <p:spPr>
          <a:xfrm>
            <a:off x="3098800" y="0"/>
            <a:ext cx="4354286" cy="2438400"/>
          </a:xfrm>
          <a:prstGeom prst="rect">
            <a:avLst/>
          </a:prstGeom>
        </p:spPr>
      </p:pic>
      <p:pic>
        <p:nvPicPr>
          <p:cNvPr id="13" name="Picture 12" descr="download (3).jpg"/>
          <p:cNvPicPr>
            <a:picLocks noChangeAspect="1"/>
          </p:cNvPicPr>
          <p:nvPr/>
        </p:nvPicPr>
        <p:blipFill>
          <a:blip r:embed="rId4"/>
          <a:stretch>
            <a:fillRect/>
          </a:stretch>
        </p:blipFill>
        <p:spPr>
          <a:xfrm>
            <a:off x="6904610" y="0"/>
            <a:ext cx="3255390" cy="2438400"/>
          </a:xfrm>
          <a:prstGeom prst="rect">
            <a:avLst/>
          </a:prstGeom>
        </p:spPr>
      </p:pic>
      <p:pic>
        <p:nvPicPr>
          <p:cNvPr id="14" name="Picture 13" descr="download (2).jpg"/>
          <p:cNvPicPr>
            <a:picLocks noChangeAspect="1"/>
          </p:cNvPicPr>
          <p:nvPr/>
        </p:nvPicPr>
        <p:blipFill>
          <a:blip r:embed="rId5"/>
          <a:stretch>
            <a:fillRect/>
          </a:stretch>
        </p:blipFill>
        <p:spPr>
          <a:xfrm>
            <a:off x="6527801" y="2438400"/>
            <a:ext cx="3632200" cy="2720644"/>
          </a:xfrm>
          <a:prstGeom prst="rect">
            <a:avLst/>
          </a:prstGeom>
        </p:spPr>
      </p:pic>
      <p:pic>
        <p:nvPicPr>
          <p:cNvPr id="16" name="Picture 15" descr="download.jpg"/>
          <p:cNvPicPr>
            <a:picLocks noChangeAspect="1"/>
          </p:cNvPicPr>
          <p:nvPr/>
        </p:nvPicPr>
        <p:blipFill>
          <a:blip r:embed="rId6"/>
          <a:stretch>
            <a:fillRect/>
          </a:stretch>
        </p:blipFill>
        <p:spPr>
          <a:xfrm>
            <a:off x="3098800" y="2438400"/>
            <a:ext cx="3435246" cy="2286000"/>
          </a:xfrm>
          <a:prstGeom prst="rect">
            <a:avLst/>
          </a:prstGeom>
        </p:spPr>
      </p:pic>
      <p:pic>
        <p:nvPicPr>
          <p:cNvPr id="12" name="Picture 11" descr="download (4).jpg"/>
          <p:cNvPicPr>
            <a:picLocks noChangeAspect="1"/>
          </p:cNvPicPr>
          <p:nvPr/>
        </p:nvPicPr>
        <p:blipFill>
          <a:blip r:embed="rId7"/>
          <a:stretch>
            <a:fillRect/>
          </a:stretch>
        </p:blipFill>
        <p:spPr>
          <a:xfrm>
            <a:off x="5006521" y="4724400"/>
            <a:ext cx="5153479" cy="2895600"/>
          </a:xfrm>
          <a:prstGeom prst="rect">
            <a:avLst/>
          </a:prstGeom>
        </p:spPr>
      </p:pic>
      <p:pic>
        <p:nvPicPr>
          <p:cNvPr id="15" name="Picture 14" descr="download (1).jpg">
            <a:hlinkClick r:id="rId8" action="ppaction://hlinkfile"/>
          </p:cNvPr>
          <p:cNvPicPr>
            <a:picLocks noChangeAspect="1"/>
          </p:cNvPicPr>
          <p:nvPr/>
        </p:nvPicPr>
        <p:blipFill>
          <a:blip r:embed="rId9"/>
          <a:stretch>
            <a:fillRect/>
          </a:stretch>
        </p:blipFill>
        <p:spPr>
          <a:xfrm>
            <a:off x="-254000" y="4724400"/>
            <a:ext cx="5352473" cy="2895600"/>
          </a:xfrm>
          <a:prstGeom prst="rect">
            <a:avLst/>
          </a:prstGeom>
        </p:spPr>
      </p:pic>
    </p:spTree>
  </p:cSld>
  <p:clrMapOvr>
    <a:masterClrMapping/>
  </p:clrMapOvr>
</p:sld>
</file>

<file path=ppt/theme/theme1.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644</Words>
  <Application>Microsoft Office PowerPoint</Application>
  <PresentationFormat>Custom</PresentationFormat>
  <Paragraphs>40</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Ribeye</vt:lpstr>
      <vt:lpstr>Comic Sans MS</vt:lpstr>
      <vt:lpstr>Times New Roman</vt:lpstr>
      <vt:lpstr>Custom Theme</vt:lpstr>
      <vt:lpstr>Slide 1</vt:lpstr>
      <vt:lpstr>Type of news item: International, National, State, Local or Business</vt:lpstr>
      <vt:lpstr>Type of news item: International, National, State, Local or Business</vt:lpstr>
      <vt:lpstr>Slide 4</vt:lpstr>
      <vt:lpstr>      What message is this political cartoon conveying?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FCBOE</cp:lastModifiedBy>
  <cp:revision>4</cp:revision>
  <dcterms:modified xsi:type="dcterms:W3CDTF">2016-08-31T19:37:29Z</dcterms:modified>
</cp:coreProperties>
</file>