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7620000" cx="10160000"/>
  <p:notesSz cx="7620000" cy="10160000"/>
  <p:embeddedFontLst>
    <p:embeddedFont>
      <p:font typeface="Happy Monkey"/>
      <p:regular r:id="rId13"/>
    </p:embeddedFont>
    <p:embeddedFont>
      <p:font typeface="Cherry Cream Soda"/>
      <p:regular r:id="rId14"/>
    </p:embeddedFon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appyMonkey-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erriweather-regular.fntdata"/><Relationship Id="rId14" Type="http://schemas.openxmlformats.org/officeDocument/2006/relationships/font" Target="fonts/CherryCreamSoda-regular.fntdata"/><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Merriweather-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8"/>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32" name="Shape 32"/>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41" name="Shape 4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50" name="Shape 5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69" name="Shape 69"/>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89" name="Shape 89"/>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2pPr>
            <a:lvl3pPr indent="0" lvl="2" algn="ctr">
              <a:spcBef>
                <a:spcPts val="0"/>
              </a:spcBef>
              <a:buNone/>
              <a:defRPr sz="4800"/>
            </a:lvl3pPr>
            <a:lvl4pPr indent="0" lvl="3" algn="ctr">
              <a:spcBef>
                <a:spcPts val="0"/>
              </a:spcBef>
              <a:buNone/>
              <a:defRPr sz="4800"/>
            </a:lvl4pPr>
            <a:lvl5pPr indent="0" lvl="4" algn="ctr">
              <a:spcBef>
                <a:spcPts val="0"/>
              </a:spcBef>
              <a:buNone/>
              <a:defRPr sz="4800"/>
            </a:lvl5pPr>
            <a:lvl6pPr indent="0" lvl="5" algn="ctr">
              <a:spcBef>
                <a:spcPts val="0"/>
              </a:spcBef>
              <a:buNone/>
              <a:defRPr sz="4800"/>
            </a:lvl6pPr>
            <a:lvl7pPr indent="0" lvl="6" algn="ctr">
              <a:spcBef>
                <a:spcPts val="0"/>
              </a:spcBef>
              <a:buNone/>
              <a:defRPr sz="4800"/>
            </a:lvl7pPr>
            <a:lvl8pPr indent="0" lvl="7" algn="ctr">
              <a:spcBef>
                <a:spcPts val="0"/>
              </a:spcBef>
              <a:buNone/>
              <a:defRPr sz="4800"/>
            </a:lvl8pPr>
            <a:lvl9pPr indent="0" lvl="8" algn="ctr">
              <a:spcBef>
                <a:spcPts val="0"/>
              </a:spcBef>
              <a:buNone/>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x">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woColTx">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_ONLY">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4.png"/><Relationship Id="rId5" Type="http://schemas.openxmlformats.org/officeDocument/2006/relationships/image" Target="../media/image06.png"/><Relationship Id="rId6" Type="http://schemas.openxmlformats.org/officeDocument/2006/relationships/image" Target="../media/image00.png"/><Relationship Id="rId7"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png"/><Relationship Id="rId4" Type="http://schemas.openxmlformats.org/officeDocument/2006/relationships/hyperlink" Target="https://www.dogonews.com/2017/1/29/two-billion-year-old-water-could-provide-clues-to-alien-life-on-earth-and-ma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hyperlink" Target="https://www.dogonews.com/2017/1/30/giggling-rats-provide-insights-into-why-humans-are-ticklish" TargetMode="External"/><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hyperlink" Target="https://goo.gl/oMwhmo" TargetMode="External"/><Relationship Id="rId5"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p:nvPr/>
        </p:nvSpPr>
        <p:spPr>
          <a:xfrm>
            <a:off x="348025" y="3055775"/>
            <a:ext cx="9060000" cy="42669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 name="Shape 24"/>
          <p:cNvSpPr txBox="1"/>
          <p:nvPr/>
        </p:nvSpPr>
        <p:spPr>
          <a:xfrm>
            <a:off x="134650" y="204425"/>
            <a:ext cx="9890700" cy="67605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1" sz="1800"/>
          </a:p>
          <a:p>
            <a:pPr indent="0" lvl="0" marL="0" marR="0" rtl="0" algn="l">
              <a:lnSpc>
                <a:spcPct val="100000"/>
              </a:lnSpc>
              <a:spcBef>
                <a:spcPts val="0"/>
              </a:spcBef>
              <a:spcAft>
                <a:spcPts val="0"/>
              </a:spcAft>
              <a:buClr>
                <a:srgbClr val="000000"/>
              </a:buClr>
              <a:buFont typeface="Arial"/>
              <a:buNone/>
            </a:pPr>
            <a:r>
              <a:t/>
            </a:r>
            <a:endParaRPr b="1" sz="1800"/>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Week of </a:t>
            </a:r>
            <a:r>
              <a:rPr b="1" lang="en-US" sz="4800">
                <a:latin typeface="Happy Monkey"/>
                <a:ea typeface="Happy Monkey"/>
                <a:cs typeface="Happy Monkey"/>
                <a:sym typeface="Happy Monkey"/>
              </a:rPr>
              <a:t>February 6, 2017</a:t>
            </a:r>
            <a:r>
              <a:rPr b="1" i="0" lang="en-US" sz="4800" u="none" cap="none" strike="noStrike">
                <a:solidFill>
                  <a:srgbClr val="000000"/>
                </a:solidFill>
                <a:latin typeface="Happy Monkey"/>
                <a:ea typeface="Happy Monkey"/>
                <a:cs typeface="Happy Monkey"/>
                <a:sym typeface="Happy Monkey"/>
              </a:rPr>
              <a:t>  </a:t>
            </a:r>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Current Events </a:t>
            </a:r>
          </a:p>
        </p:txBody>
      </p:sp>
      <p:sp>
        <p:nvSpPr>
          <p:cNvPr id="25" name="Shape 25"/>
          <p:cNvSpPr txBox="1"/>
          <p:nvPr/>
        </p:nvSpPr>
        <p:spPr>
          <a:xfrm>
            <a:off x="336025" y="3055775"/>
            <a:ext cx="9254100" cy="4118100"/>
          </a:xfrm>
          <a:prstGeom prst="rect">
            <a:avLst/>
          </a:prstGeom>
          <a:noFill/>
          <a:ln>
            <a:noFill/>
          </a:ln>
        </p:spPr>
        <p:txBody>
          <a:bodyPr anchorCtr="0" anchor="t" bIns="91425" lIns="91425" rIns="91425" tIns="91425">
            <a:noAutofit/>
          </a:bodyPr>
          <a:lstStyle/>
          <a:p>
            <a:pPr lvl="0" rtl="0" algn="ctr">
              <a:spcBef>
                <a:spcPts val="0"/>
              </a:spcBef>
              <a:buNone/>
            </a:pPr>
            <a:r>
              <a:rPr b="1" lang="en-US" sz="2400"/>
              <a:t>This Week in History:</a:t>
            </a:r>
          </a:p>
          <a:p>
            <a:pPr indent="-342900" lvl="0" marL="457200" rtl="0">
              <a:spcBef>
                <a:spcPts val="0"/>
              </a:spcBef>
              <a:buSzPct val="100000"/>
              <a:buChar char="●"/>
            </a:pPr>
            <a:r>
              <a:rPr b="1" lang="en-US" sz="1800"/>
              <a:t>2/6/1952:  Princess Elizabeth becomes queen of England.</a:t>
            </a:r>
          </a:p>
          <a:p>
            <a:pPr indent="-342900" lvl="0" marL="457200" rtl="0">
              <a:spcBef>
                <a:spcPts val="0"/>
              </a:spcBef>
              <a:buSzPct val="100000"/>
              <a:buChar char="●"/>
            </a:pPr>
            <a:r>
              <a:rPr b="1" lang="en-US" sz="1800"/>
              <a:t>2/7/1968:  Forensic evidence solves a crime. </a:t>
            </a:r>
          </a:p>
          <a:p>
            <a:pPr indent="-342900" lvl="0" marL="457200" rtl="0">
              <a:spcBef>
                <a:spcPts val="0"/>
              </a:spcBef>
              <a:buSzPct val="100000"/>
              <a:buChar char="●"/>
            </a:pPr>
            <a:r>
              <a:rPr b="1" lang="en-US" sz="1800"/>
              <a:t>2/9/1964:  British rock-and-roll band, the Beatles, make their first appearance on the </a:t>
            </a:r>
            <a:r>
              <a:rPr b="1" i="1" lang="en-US" sz="1800"/>
              <a:t>Ed Sullivan Show</a:t>
            </a:r>
            <a:r>
              <a:rPr b="1" lang="en-US" sz="1800"/>
              <a:t>, a popular television variety show. </a:t>
            </a:r>
          </a:p>
          <a:p>
            <a:pPr indent="-342900" lvl="0" marL="457200" rtl="0">
              <a:spcBef>
                <a:spcPts val="0"/>
              </a:spcBef>
              <a:buSzPct val="100000"/>
              <a:buChar char="●"/>
            </a:pPr>
            <a:r>
              <a:rPr b="1" lang="en-US" sz="1800"/>
              <a:t>2/9/1965:  U.S. send first combat troops to South Vietnam.  </a:t>
            </a:r>
          </a:p>
        </p:txBody>
      </p:sp>
      <p:pic>
        <p:nvPicPr>
          <p:cNvPr id="26" name="Shape 26"/>
          <p:cNvPicPr preferRelativeResize="0"/>
          <p:nvPr/>
        </p:nvPicPr>
        <p:blipFill>
          <a:blip r:embed="rId4">
            <a:alphaModFix/>
          </a:blip>
          <a:stretch>
            <a:fillRect/>
          </a:stretch>
        </p:blipFill>
        <p:spPr>
          <a:xfrm>
            <a:off x="205925" y="5021925"/>
            <a:ext cx="1615875" cy="2423826"/>
          </a:xfrm>
          <a:prstGeom prst="rect">
            <a:avLst/>
          </a:prstGeom>
          <a:noFill/>
          <a:ln>
            <a:noFill/>
          </a:ln>
        </p:spPr>
      </p:pic>
      <p:pic>
        <p:nvPicPr>
          <p:cNvPr id="27" name="Shape 27"/>
          <p:cNvPicPr preferRelativeResize="0"/>
          <p:nvPr/>
        </p:nvPicPr>
        <p:blipFill>
          <a:blip r:embed="rId5">
            <a:alphaModFix/>
          </a:blip>
          <a:stretch>
            <a:fillRect/>
          </a:stretch>
        </p:blipFill>
        <p:spPr>
          <a:xfrm>
            <a:off x="5025012" y="5212325"/>
            <a:ext cx="2600325" cy="1752600"/>
          </a:xfrm>
          <a:prstGeom prst="rect">
            <a:avLst/>
          </a:prstGeom>
          <a:noFill/>
          <a:ln>
            <a:noFill/>
          </a:ln>
        </p:spPr>
      </p:pic>
      <p:pic>
        <p:nvPicPr>
          <p:cNvPr id="28" name="Shape 28"/>
          <p:cNvPicPr preferRelativeResize="0"/>
          <p:nvPr/>
        </p:nvPicPr>
        <p:blipFill>
          <a:blip r:embed="rId6">
            <a:alphaModFix/>
          </a:blip>
          <a:stretch>
            <a:fillRect/>
          </a:stretch>
        </p:blipFill>
        <p:spPr>
          <a:xfrm>
            <a:off x="2036873" y="5472389"/>
            <a:ext cx="2773075" cy="1232475"/>
          </a:xfrm>
          <a:prstGeom prst="rect">
            <a:avLst/>
          </a:prstGeom>
          <a:noFill/>
          <a:ln>
            <a:noFill/>
          </a:ln>
        </p:spPr>
      </p:pic>
      <p:pic>
        <p:nvPicPr>
          <p:cNvPr id="29" name="Shape 29"/>
          <p:cNvPicPr preferRelativeResize="0"/>
          <p:nvPr/>
        </p:nvPicPr>
        <p:blipFill>
          <a:blip r:embed="rId7">
            <a:alphaModFix/>
          </a:blip>
          <a:stretch>
            <a:fillRect/>
          </a:stretch>
        </p:blipFill>
        <p:spPr>
          <a:xfrm>
            <a:off x="7840425" y="5472399"/>
            <a:ext cx="2143961" cy="1232474"/>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3" name="Shape 33"/>
        <p:cNvGrpSpPr/>
        <p:nvPr/>
      </p:nvGrpSpPr>
      <p:grpSpPr>
        <a:xfrm>
          <a:off x="0" y="0"/>
          <a:ext cx="0" cy="0"/>
          <a:chOff x="0" y="0"/>
          <a:chExt cx="0" cy="0"/>
        </a:xfrm>
      </p:grpSpPr>
      <p:sp>
        <p:nvSpPr>
          <p:cNvPr id="34" name="Shape 34"/>
          <p:cNvSpPr txBox="1"/>
          <p:nvPr>
            <p:ph type="title"/>
          </p:nvPr>
        </p:nvSpPr>
        <p:spPr>
          <a:xfrm>
            <a:off x="740825" y="389800"/>
            <a:ext cx="8761500" cy="1042200"/>
          </a:xfrm>
          <a:prstGeom prst="rect">
            <a:avLst/>
          </a:prstGeom>
          <a:noFill/>
          <a:ln>
            <a:noFill/>
          </a:ln>
        </p:spPr>
        <p:txBody>
          <a:bodyPr anchorCtr="0" anchor="b" bIns="38100" lIns="38100" rIns="38100" tIns="38100">
            <a:noAutofit/>
          </a:bodyPr>
          <a:lstStyle/>
          <a:p>
            <a:pPr indent="0" lvl="0" marL="0" marR="0" rtl="0">
              <a:lnSpc>
                <a:spcPct val="119000"/>
              </a:lnSpc>
              <a:spcBef>
                <a:spcPts val="0"/>
              </a:spcBef>
              <a:spcAft>
                <a:spcPts val="0"/>
              </a:spcAft>
              <a:buClr>
                <a:srgbClr val="000000"/>
              </a:buClr>
              <a:buSzPct val="25000"/>
              <a:buFont typeface="Arial"/>
              <a:buNone/>
            </a:pPr>
            <a:r>
              <a:rPr b="1" lang="en-US" sz="2400">
                <a:latin typeface="Cherry Cream Soda"/>
                <a:ea typeface="Cherry Cream Soda"/>
                <a:cs typeface="Cherry Cream Soda"/>
                <a:sym typeface="Cherry Cream Soda"/>
              </a:rPr>
              <a:t>Two-Billion-Year-Old Water Could Provide Clues to “Alien” Life on Earth and Mars</a:t>
            </a:r>
          </a:p>
        </p:txBody>
      </p:sp>
      <p:sp>
        <p:nvSpPr>
          <p:cNvPr id="35" name="Shape 35"/>
          <p:cNvSpPr txBox="1"/>
          <p:nvPr/>
        </p:nvSpPr>
        <p:spPr>
          <a:xfrm>
            <a:off x="564700" y="1835900"/>
            <a:ext cx="9030600" cy="50631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Shape 36"/>
          <p:cNvSpPr txBox="1"/>
          <p:nvPr/>
        </p:nvSpPr>
        <p:spPr>
          <a:xfrm>
            <a:off x="949475" y="2133612"/>
            <a:ext cx="8763000"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txBox="1"/>
          <p:nvPr/>
        </p:nvSpPr>
        <p:spPr>
          <a:xfrm>
            <a:off x="315850" y="1835900"/>
            <a:ext cx="9597900" cy="5586600"/>
          </a:xfrm>
          <a:prstGeom prst="rect">
            <a:avLst/>
          </a:prstGeom>
          <a:noFill/>
          <a:ln>
            <a:noFill/>
          </a:ln>
        </p:spPr>
        <p:txBody>
          <a:bodyPr anchorCtr="0" anchor="t" bIns="45700" lIns="91425" rIns="91425" tIns="45700">
            <a:noAutofit/>
          </a:bodyPr>
          <a:lstStyle/>
          <a:p>
            <a:pPr lvl="0" rtl="0">
              <a:lnSpc>
                <a:spcPct val="100000"/>
              </a:lnSpc>
              <a:spcBef>
                <a:spcPts val="0"/>
              </a:spcBef>
              <a:buClr>
                <a:schemeClr val="dk1"/>
              </a:buClr>
              <a:buSzPct val="55000"/>
              <a:buFont typeface="Arial"/>
              <a:buNone/>
            </a:pPr>
            <a:r>
              <a:rPr lang="en-US" sz="2000">
                <a:solidFill>
                  <a:srgbClr val="212939"/>
                </a:solidFill>
                <a:highlight>
                  <a:srgbClr val="FFFFFF"/>
                </a:highlight>
              </a:rPr>
              <a:t>Upon digging into the earth’s crust, geologists from the University of Toronto discovered water that was at least 2 billion year old!</a:t>
            </a:r>
          </a:p>
          <a:p>
            <a:pPr lvl="0" rtl="0">
              <a:lnSpc>
                <a:spcPct val="100000"/>
              </a:lnSpc>
              <a:spcBef>
                <a:spcPts val="0"/>
              </a:spcBef>
              <a:buClr>
                <a:schemeClr val="dk1"/>
              </a:buClr>
              <a:buFont typeface="Arial"/>
              <a:buNone/>
            </a:pPr>
            <a:r>
              <a:t/>
            </a:r>
            <a:endParaRPr sz="2000">
              <a:solidFill>
                <a:srgbClr val="212939"/>
              </a:solidFill>
              <a:highlight>
                <a:srgbClr val="FFFFFF"/>
              </a:highlight>
            </a:endParaRPr>
          </a:p>
          <a:p>
            <a:pPr lvl="0" rtl="0">
              <a:lnSpc>
                <a:spcPct val="100000"/>
              </a:lnSpc>
              <a:spcBef>
                <a:spcPts val="0"/>
              </a:spcBef>
              <a:buClr>
                <a:schemeClr val="dk1"/>
              </a:buClr>
              <a:buSzPct val="55000"/>
              <a:buFont typeface="Arial"/>
              <a:buNone/>
            </a:pPr>
            <a:r>
              <a:rPr lang="en-US" sz="2000">
                <a:solidFill>
                  <a:srgbClr val="212939"/>
                </a:solidFill>
                <a:highlight>
                  <a:srgbClr val="FFFFFF"/>
                </a:highlight>
              </a:rPr>
              <a:t>The water, which was lukewarm, was found flowing in abundance, and it contained several gases, including sulfur.  The presence of sulfur is important because some bacteria get energy by transferring hydrogen gas to sulfate.  The energy released from these chemical reactions sustain the bacteria.</a:t>
            </a:r>
          </a:p>
          <a:p>
            <a:pPr lvl="0" rtl="0">
              <a:lnSpc>
                <a:spcPct val="100000"/>
              </a:lnSpc>
              <a:spcBef>
                <a:spcPts val="0"/>
              </a:spcBef>
              <a:buClr>
                <a:schemeClr val="dk1"/>
              </a:buClr>
              <a:buFont typeface="Arial"/>
              <a:buNone/>
            </a:pPr>
            <a:r>
              <a:t/>
            </a:r>
            <a:endParaRPr sz="2000">
              <a:solidFill>
                <a:srgbClr val="212939"/>
              </a:solidFill>
              <a:highlight>
                <a:srgbClr val="FFFFFF"/>
              </a:highlight>
            </a:endParaRPr>
          </a:p>
          <a:p>
            <a:pPr lvl="0" rtl="0">
              <a:lnSpc>
                <a:spcPct val="100000"/>
              </a:lnSpc>
              <a:spcBef>
                <a:spcPts val="0"/>
              </a:spcBef>
              <a:buClr>
                <a:schemeClr val="dk1"/>
              </a:buClr>
              <a:buSzPct val="55000"/>
              <a:buFont typeface="Arial"/>
              <a:buNone/>
            </a:pPr>
            <a:r>
              <a:rPr lang="en-US" sz="2000">
                <a:solidFill>
                  <a:srgbClr val="212939"/>
                </a:solidFill>
                <a:highlight>
                  <a:srgbClr val="FFFFFF"/>
                </a:highlight>
              </a:rPr>
              <a:t>Earth and Mars have a fairly common geological setting, and scientists think that “as long as the right minerals and water are present below the surface, they can produce the necessary energy source to support the microbes (bacteria)”.    </a:t>
            </a:r>
          </a:p>
          <a:p>
            <a:pPr lvl="0" rtl="0">
              <a:lnSpc>
                <a:spcPct val="100000"/>
              </a:lnSpc>
              <a:spcBef>
                <a:spcPts val="0"/>
              </a:spcBef>
              <a:buClr>
                <a:schemeClr val="dk1"/>
              </a:buClr>
              <a:buSzPct val="55000"/>
              <a:buFont typeface="Arial"/>
              <a:buNone/>
            </a:pPr>
            <a:br>
              <a:rPr lang="en-US" sz="2000">
                <a:solidFill>
                  <a:srgbClr val="212939"/>
                </a:solidFill>
                <a:highlight>
                  <a:srgbClr val="FFFFFF"/>
                </a:highlight>
              </a:rPr>
            </a:br>
            <a:r>
              <a:rPr lang="en-US" sz="2000">
                <a:solidFill>
                  <a:srgbClr val="212939"/>
                </a:solidFill>
                <a:highlight>
                  <a:srgbClr val="FFFFFF"/>
                </a:highlight>
              </a:rPr>
              <a:t>So, although the aliens we see in movies might not have been discovered yet, life in its tiniest form is still pretty exciting!</a:t>
            </a:r>
          </a:p>
          <a:p>
            <a:pPr lvl="0" rtl="0">
              <a:lnSpc>
                <a:spcPct val="100000"/>
              </a:lnSpc>
              <a:spcBef>
                <a:spcPts val="0"/>
              </a:spcBef>
              <a:buClr>
                <a:schemeClr val="dk1"/>
              </a:buClr>
              <a:buFont typeface="Arial"/>
              <a:buNone/>
            </a:pPr>
            <a:r>
              <a:t/>
            </a:r>
            <a:endParaRPr sz="2000">
              <a:solidFill>
                <a:srgbClr val="212939"/>
              </a:solidFill>
              <a:highlight>
                <a:srgbClr val="FFFFFF"/>
              </a:highlight>
            </a:endParaRPr>
          </a:p>
          <a:p>
            <a:pPr lvl="0" rtl="0">
              <a:lnSpc>
                <a:spcPct val="100000"/>
              </a:lnSpc>
              <a:spcBef>
                <a:spcPts val="0"/>
              </a:spcBef>
              <a:buClr>
                <a:schemeClr val="dk1"/>
              </a:buClr>
              <a:buSzPct val="55000"/>
              <a:buFont typeface="Arial"/>
              <a:buNone/>
            </a:pPr>
            <a:r>
              <a:rPr lang="en-US" sz="2000">
                <a:solidFill>
                  <a:srgbClr val="9900FF"/>
                </a:solidFill>
                <a:highlight>
                  <a:srgbClr val="FFFFFF"/>
                </a:highlight>
              </a:rPr>
              <a:t>Why has the ancient water not evaporated over the years?  How might the discovery of bacteria on a planet lead to other possibilities? </a:t>
            </a:r>
          </a:p>
          <a:p>
            <a:pPr lvl="0" rtl="0">
              <a:lnSpc>
                <a:spcPct val="100000"/>
              </a:lnSpc>
              <a:spcBef>
                <a:spcPts val="0"/>
              </a:spcBef>
              <a:buClr>
                <a:schemeClr val="dk1"/>
              </a:buClr>
              <a:buSzPct val="78571"/>
              <a:buFont typeface="Arial"/>
              <a:buNone/>
            </a:pPr>
            <a:r>
              <a:rPr lang="en-US" sz="1350">
                <a:solidFill>
                  <a:srgbClr val="212939"/>
                </a:solidFill>
                <a:highlight>
                  <a:srgbClr val="FFFFFF"/>
                </a:highlight>
              </a:rPr>
              <a:t>Source:  </a:t>
            </a:r>
            <a:r>
              <a:rPr lang="en-US" sz="1350" u="sng">
                <a:solidFill>
                  <a:schemeClr val="hlink"/>
                </a:solidFill>
                <a:highlight>
                  <a:srgbClr val="FFFFFF"/>
                </a:highlight>
                <a:hlinkClick r:id="rId4"/>
              </a:rPr>
              <a:t>https://www.dogonews.com/2017/1/29/two-billion-year-old-water-could-provide-clues-to-alien-life-on-earth-and-mars</a:t>
            </a:r>
            <a:r>
              <a:rPr lang="en-US" sz="1350">
                <a:solidFill>
                  <a:srgbClr val="212939"/>
                </a:solidFill>
                <a:highlight>
                  <a:srgbClr val="FFFFFF"/>
                </a:highlight>
              </a:rPr>
              <a:t> </a:t>
            </a:r>
          </a:p>
          <a:p>
            <a:pPr lvl="0" rtl="0">
              <a:lnSpc>
                <a:spcPct val="100000"/>
              </a:lnSpc>
              <a:spcBef>
                <a:spcPts val="0"/>
              </a:spcBef>
              <a:buClr>
                <a:schemeClr val="dk1"/>
              </a:buClr>
              <a:buFont typeface="Arial"/>
              <a:buNone/>
            </a:pPr>
            <a:r>
              <a:t/>
            </a:r>
            <a:endParaRPr sz="1350">
              <a:solidFill>
                <a:srgbClr val="212939"/>
              </a:solidFill>
              <a:highlight>
                <a:srgbClr val="FFFFFF"/>
              </a:highlight>
            </a:endParaRPr>
          </a:p>
          <a:p>
            <a:pPr lvl="0" rtl="0">
              <a:lnSpc>
                <a:spcPct val="100000"/>
              </a:lnSpc>
              <a:spcBef>
                <a:spcPts val="0"/>
              </a:spcBef>
              <a:buClr>
                <a:schemeClr val="dk1"/>
              </a:buClr>
              <a:buFont typeface="Arial"/>
              <a:buNone/>
            </a:pPr>
            <a:r>
              <a:t/>
            </a:r>
            <a:endParaRPr sz="1350">
              <a:solidFill>
                <a:srgbClr val="212939"/>
              </a:solidFill>
              <a:highlight>
                <a:srgbClr val="FFFFFF"/>
              </a:highlight>
            </a:endParaRPr>
          </a:p>
        </p:txBody>
      </p:sp>
      <p:sp>
        <p:nvSpPr>
          <p:cNvPr id="38" name="Shape 38"/>
          <p:cNvSpPr txBox="1"/>
          <p:nvPr/>
        </p:nvSpPr>
        <p:spPr>
          <a:xfrm>
            <a:off x="6614850" y="2221812"/>
            <a:ext cx="3272400" cy="346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2" name="Shape 42"/>
        <p:cNvGrpSpPr/>
        <p:nvPr/>
      </p:nvGrpSpPr>
      <p:grpSpPr>
        <a:xfrm>
          <a:off x="0" y="0"/>
          <a:ext cx="0" cy="0"/>
          <a:chOff x="0" y="0"/>
          <a:chExt cx="0" cy="0"/>
        </a:xfrm>
      </p:grpSpPr>
      <p:sp>
        <p:nvSpPr>
          <p:cNvPr id="43" name="Shape 43"/>
          <p:cNvSpPr txBox="1"/>
          <p:nvPr>
            <p:ph type="title"/>
          </p:nvPr>
        </p:nvSpPr>
        <p:spPr>
          <a:xfrm>
            <a:off x="224825" y="329800"/>
            <a:ext cx="7358100" cy="13269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r>
              <a:rPr lang="en-US" sz="3759"/>
              <a:t>Giggling Rats Provide Insights Into Why Humans Are Ticklish</a:t>
            </a:r>
          </a:p>
        </p:txBody>
      </p:sp>
      <p:sp>
        <p:nvSpPr>
          <p:cNvPr id="44" name="Shape 44"/>
          <p:cNvSpPr txBox="1"/>
          <p:nvPr/>
        </p:nvSpPr>
        <p:spPr>
          <a:xfrm>
            <a:off x="432975" y="1828800"/>
            <a:ext cx="9482400" cy="52707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a:p>
          <a:p>
            <a:pPr indent="0" lvl="0" marL="0" marR="0" rtl="0" algn="l">
              <a:lnSpc>
                <a:spcPct val="100000"/>
              </a:lnSpc>
              <a:spcBef>
                <a:spcPts val="0"/>
              </a:spcBef>
              <a:spcAft>
                <a:spcPts val="0"/>
              </a:spcAft>
              <a:buClr>
                <a:srgbClr val="000000"/>
              </a:buClr>
              <a:buSzPct val="25000"/>
              <a:buFont typeface="Arial"/>
              <a:buNone/>
            </a:pPr>
            <a:r>
              <a:rPr lang="en-US" sz="2400">
                <a:solidFill>
                  <a:srgbClr val="434343"/>
                </a:solidFill>
                <a:highlight>
                  <a:srgbClr val="FFFFFF"/>
                </a:highlight>
              </a:rPr>
              <a:t>Why do people laugh and giggle when they are being tickled? </a:t>
            </a:r>
          </a:p>
          <a:p>
            <a:pPr indent="0" lvl="0" marL="0" marR="0" rtl="0" algn="l">
              <a:lnSpc>
                <a:spcPct val="100000"/>
              </a:lnSpc>
              <a:spcBef>
                <a:spcPts val="0"/>
              </a:spcBef>
              <a:spcAft>
                <a:spcPts val="0"/>
              </a:spcAft>
              <a:buClr>
                <a:srgbClr val="000000"/>
              </a:buClr>
              <a:buFont typeface="Arial"/>
              <a:buNone/>
            </a:pPr>
            <a:r>
              <a:t/>
            </a:r>
            <a:endParaRPr sz="2400">
              <a:solidFill>
                <a:srgbClr val="434343"/>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lang="en-US" sz="2400">
                <a:solidFill>
                  <a:srgbClr val="434343"/>
                </a:solidFill>
                <a:highlight>
                  <a:srgbClr val="FFFFFF"/>
                </a:highlight>
              </a:rPr>
              <a:t>Researchers at Berlin’s Humboldt University are trying to figure out why some body parts, like the underarms and neck, are more susceptible to the sensation of tickling than others and why this type of touch makes humans giggle.  Rats were chosen to help with this research because studies show that young rats not only feel the sensation, but also are most ticklish on the belly and feet.</a:t>
            </a:r>
          </a:p>
          <a:p>
            <a:pPr indent="0" lvl="0" marL="0" marR="0" rtl="0" algn="l">
              <a:lnSpc>
                <a:spcPct val="100000"/>
              </a:lnSpc>
              <a:spcBef>
                <a:spcPts val="0"/>
              </a:spcBef>
              <a:spcAft>
                <a:spcPts val="0"/>
              </a:spcAft>
              <a:buClr>
                <a:srgbClr val="000000"/>
              </a:buClr>
              <a:buFont typeface="Arial"/>
              <a:buNone/>
            </a:pPr>
            <a:r>
              <a:t/>
            </a:r>
            <a:endParaRPr sz="2400">
              <a:solidFill>
                <a:srgbClr val="434343"/>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lang="en-US" sz="2400">
                <a:solidFill>
                  <a:srgbClr val="434343"/>
                </a:solidFill>
                <a:highlight>
                  <a:srgbClr val="FFFFFF"/>
                </a:highlight>
              </a:rPr>
              <a:t>One conclusion researchers found:  Tickling is a trick by the brain to encourage social interaction and bonding.  </a:t>
            </a:r>
          </a:p>
          <a:p>
            <a:pPr indent="0" lvl="0" marL="0" marR="0" rtl="0" algn="l">
              <a:lnSpc>
                <a:spcPct val="100000"/>
              </a:lnSpc>
              <a:spcBef>
                <a:spcPts val="0"/>
              </a:spcBef>
              <a:spcAft>
                <a:spcPts val="0"/>
              </a:spcAft>
              <a:buClr>
                <a:srgbClr val="000000"/>
              </a:buClr>
              <a:buFont typeface="Arial"/>
              <a:buNone/>
            </a:pPr>
            <a:r>
              <a:t/>
            </a:r>
            <a:endParaRPr sz="2400">
              <a:solidFill>
                <a:srgbClr val="434343"/>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lang="en-US" sz="1800">
                <a:solidFill>
                  <a:srgbClr val="9900FF"/>
                </a:solidFill>
                <a:highlight>
                  <a:srgbClr val="FFFFFF"/>
                </a:highlight>
              </a:rPr>
              <a:t>Why is it hard for people to tickle themselves?  </a:t>
            </a:r>
          </a:p>
          <a:p>
            <a:pPr indent="0" lvl="0" marL="0" marR="0" rtl="0" algn="l">
              <a:lnSpc>
                <a:spcPct val="100000"/>
              </a:lnSpc>
              <a:spcBef>
                <a:spcPts val="0"/>
              </a:spcBef>
              <a:spcAft>
                <a:spcPts val="0"/>
              </a:spcAft>
              <a:buClr>
                <a:srgbClr val="000000"/>
              </a:buClr>
              <a:buSzPct val="25000"/>
              <a:buFont typeface="Arial"/>
              <a:buNone/>
            </a:pPr>
            <a:r>
              <a:rPr lang="en-US" sz="1800">
                <a:solidFill>
                  <a:srgbClr val="9900FF"/>
                </a:solidFill>
                <a:highlight>
                  <a:srgbClr val="FFFFFF"/>
                </a:highlight>
              </a:rPr>
              <a:t>Why would the brain want to encourage social interactions and bonding?</a:t>
            </a:r>
          </a:p>
          <a:p>
            <a:pPr indent="0" lvl="0" marL="0" marR="0" rtl="0" algn="l">
              <a:lnSpc>
                <a:spcPct val="100000"/>
              </a:lnSpc>
              <a:spcBef>
                <a:spcPts val="0"/>
              </a:spcBef>
              <a:spcAft>
                <a:spcPts val="0"/>
              </a:spcAft>
              <a:buClr>
                <a:srgbClr val="000000"/>
              </a:buClr>
              <a:buFont typeface="Arial"/>
              <a:buNone/>
            </a:pPr>
            <a:r>
              <a:t/>
            </a:r>
            <a:endParaRPr sz="2400">
              <a:solidFill>
                <a:srgbClr val="434343"/>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lang="en-US" sz="2400">
                <a:solidFill>
                  <a:srgbClr val="434343"/>
                </a:solidFill>
                <a:highlight>
                  <a:srgbClr val="FFFFFF"/>
                </a:highlight>
              </a:rPr>
              <a:t>    </a:t>
            </a:r>
          </a:p>
        </p:txBody>
      </p:sp>
      <p:sp>
        <p:nvSpPr>
          <p:cNvPr id="45" name="Shape 45"/>
          <p:cNvSpPr txBox="1"/>
          <p:nvPr/>
        </p:nvSpPr>
        <p:spPr>
          <a:xfrm>
            <a:off x="224825" y="7006675"/>
            <a:ext cx="9690600" cy="4725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Source: </a:t>
            </a:r>
            <a:r>
              <a:rPr lang="en-US" u="sng">
                <a:solidFill>
                  <a:schemeClr val="hlink"/>
                </a:solidFill>
                <a:hlinkClick r:id="rId4"/>
              </a:rPr>
              <a:t>https://www.dogonews.com/2017/1/30/giggling-rats-provide-insights-into-why-humans-are-ticklish</a:t>
            </a:r>
            <a:r>
              <a:rPr lang="en-US">
                <a:solidFill>
                  <a:schemeClr val="dk1"/>
                </a:solidFill>
              </a:rPr>
              <a:t> </a:t>
            </a:r>
          </a:p>
        </p:txBody>
      </p:sp>
      <p:sp>
        <p:nvSpPr>
          <p:cNvPr id="46" name="Shape 46"/>
          <p:cNvSpPr txBox="1"/>
          <p:nvPr/>
        </p:nvSpPr>
        <p:spPr>
          <a:xfrm>
            <a:off x="8001503" y="369367"/>
            <a:ext cx="924900" cy="778800"/>
          </a:xfrm>
          <a:prstGeom prst="rect">
            <a:avLst/>
          </a:prstGeom>
          <a:noFill/>
          <a:ln>
            <a:noFill/>
          </a:ln>
        </p:spPr>
        <p:txBody>
          <a:bodyPr anchorCtr="0" anchor="ctr" bIns="91425" lIns="91425" rIns="91425" tIns="91425">
            <a:noAutofit/>
          </a:bodyPr>
          <a:lstStyle/>
          <a:p>
            <a:pPr lvl="0" rtl="0">
              <a:spcBef>
                <a:spcPts val="0"/>
              </a:spcBef>
              <a:buNone/>
            </a:pPr>
            <a:r>
              <a:t/>
            </a:r>
            <a:endParaRPr/>
          </a:p>
        </p:txBody>
      </p:sp>
      <p:pic>
        <p:nvPicPr>
          <p:cNvPr id="47" name="Shape 47"/>
          <p:cNvPicPr preferRelativeResize="0"/>
          <p:nvPr/>
        </p:nvPicPr>
        <p:blipFill>
          <a:blip r:embed="rId5">
            <a:alphaModFix/>
          </a:blip>
          <a:stretch>
            <a:fillRect/>
          </a:stretch>
        </p:blipFill>
        <p:spPr>
          <a:xfrm>
            <a:off x="7246659" y="258499"/>
            <a:ext cx="2668766" cy="17714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1" name="Shape 51"/>
        <p:cNvGrpSpPr/>
        <p:nvPr/>
      </p:nvGrpSpPr>
      <p:grpSpPr>
        <a:xfrm>
          <a:off x="0" y="0"/>
          <a:ext cx="0" cy="0"/>
          <a:chOff x="0" y="0"/>
          <a:chExt cx="0" cy="0"/>
        </a:xfrm>
      </p:grpSpPr>
      <p:sp>
        <p:nvSpPr>
          <p:cNvPr id="52" name="Shape 52"/>
          <p:cNvSpPr txBox="1"/>
          <p:nvPr>
            <p:ph type="title"/>
          </p:nvPr>
        </p:nvSpPr>
        <p:spPr>
          <a:xfrm>
            <a:off x="740825" y="389800"/>
            <a:ext cx="8827800" cy="13269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b="1" lang="en-US" sz="3100">
                <a:solidFill>
                  <a:srgbClr val="333333"/>
                </a:solidFill>
                <a:latin typeface="Merriweather"/>
                <a:ea typeface="Merriweather"/>
                <a:cs typeface="Merriweather"/>
                <a:sym typeface="Merriweather"/>
              </a:rPr>
              <a:t>Buried Treasure:  Ancient Grave Found Brimming with Jewels</a:t>
            </a:r>
          </a:p>
        </p:txBody>
      </p:sp>
      <p:sp>
        <p:nvSpPr>
          <p:cNvPr id="53" name="Shape 53"/>
          <p:cNvSpPr txBox="1"/>
          <p:nvPr/>
        </p:nvSpPr>
        <p:spPr>
          <a:xfrm>
            <a:off x="588025" y="1999775"/>
            <a:ext cx="9096000" cy="3780000"/>
          </a:xfrm>
          <a:prstGeom prst="rect">
            <a:avLst/>
          </a:prstGeom>
          <a:noFill/>
          <a:ln>
            <a:noFill/>
          </a:ln>
        </p:spPr>
        <p:txBody>
          <a:bodyPr anchorCtr="0" anchor="t" bIns="91425" lIns="91425" rIns="91425" tIns="91425">
            <a:noAutofit/>
          </a:bodyPr>
          <a:lstStyle/>
          <a:p>
            <a:pPr lvl="0">
              <a:spcBef>
                <a:spcPts val="0"/>
              </a:spcBef>
              <a:buNone/>
            </a:pPr>
            <a:r>
              <a:rPr lang="en-US" sz="2400">
                <a:solidFill>
                  <a:srgbClr val="373737"/>
                </a:solidFill>
                <a:highlight>
                  <a:srgbClr val="FFFFFF"/>
                </a:highlight>
              </a:rPr>
              <a:t>An Iron Age tomb (</a:t>
            </a:r>
            <a:r>
              <a:rPr lang="en-US" sz="1800">
                <a:solidFill>
                  <a:srgbClr val="373737"/>
                </a:solidFill>
                <a:highlight>
                  <a:srgbClr val="FFFFFF"/>
                </a:highlight>
              </a:rPr>
              <a:t>from 8th century BC</a:t>
            </a:r>
            <a:r>
              <a:rPr lang="en-US" sz="2400">
                <a:solidFill>
                  <a:srgbClr val="373737"/>
                </a:solidFill>
                <a:highlight>
                  <a:srgbClr val="FFFFFF"/>
                </a:highlight>
              </a:rPr>
              <a:t>) filled with gold, bronze, and amber treasures, as well as piles of fur, belts, and bracelets, was discovered lying undisturbed by the Danube River.  The treasures adorned and surrounded the skeleton of a woman, and archaeologists believe that she was an elite member of the Celtic society.  </a:t>
            </a:r>
          </a:p>
          <a:p>
            <a:pPr lvl="0">
              <a:spcBef>
                <a:spcPts val="0"/>
              </a:spcBef>
              <a:buNone/>
            </a:pPr>
            <a:r>
              <a:t/>
            </a:r>
            <a:endParaRPr sz="2400">
              <a:solidFill>
                <a:srgbClr val="373737"/>
              </a:solidFill>
              <a:highlight>
                <a:srgbClr val="FFFFFF"/>
              </a:highlight>
            </a:endParaRPr>
          </a:p>
          <a:p>
            <a:pPr lvl="0">
              <a:spcBef>
                <a:spcPts val="0"/>
              </a:spcBef>
              <a:buNone/>
            </a:pPr>
            <a:r>
              <a:rPr lang="en-US" sz="2400">
                <a:solidFill>
                  <a:srgbClr val="373737"/>
                </a:solidFill>
                <a:highlight>
                  <a:srgbClr val="FFFFFF"/>
                </a:highlight>
              </a:rPr>
              <a:t>Because ornaments also adorned a horse’s chest, researchers believe the woman was a priestess with a strong connection to horses. </a:t>
            </a:r>
          </a:p>
          <a:p>
            <a:pPr lvl="0">
              <a:spcBef>
                <a:spcPts val="0"/>
              </a:spcBef>
              <a:buNone/>
            </a:pPr>
            <a:r>
              <a:t/>
            </a:r>
            <a:endParaRPr sz="1800"/>
          </a:p>
        </p:txBody>
      </p:sp>
      <p:sp>
        <p:nvSpPr>
          <p:cNvPr id="54" name="Shape 54"/>
          <p:cNvSpPr txBox="1"/>
          <p:nvPr/>
        </p:nvSpPr>
        <p:spPr>
          <a:xfrm>
            <a:off x="453612" y="5671775"/>
            <a:ext cx="9336000" cy="1128000"/>
          </a:xfrm>
          <a:prstGeom prst="rect">
            <a:avLst/>
          </a:prstGeom>
          <a:noFill/>
          <a:ln>
            <a:noFill/>
          </a:ln>
        </p:spPr>
        <p:txBody>
          <a:bodyPr anchorCtr="0" anchor="t" bIns="91425" lIns="91425" rIns="91425" tIns="91425">
            <a:noAutofit/>
          </a:bodyPr>
          <a:lstStyle/>
          <a:p>
            <a:pPr lvl="0">
              <a:spcBef>
                <a:spcPts val="0"/>
              </a:spcBef>
              <a:buNone/>
            </a:pPr>
            <a:r>
              <a:t/>
            </a:r>
            <a:endParaRPr sz="1800">
              <a:solidFill>
                <a:srgbClr val="0000FF"/>
              </a:solidFill>
              <a:latin typeface="Cherry Cream Soda"/>
              <a:ea typeface="Cherry Cream Soda"/>
              <a:cs typeface="Cherry Cream Soda"/>
              <a:sym typeface="Cherry Cream Soda"/>
            </a:endParaRPr>
          </a:p>
        </p:txBody>
      </p:sp>
      <p:sp>
        <p:nvSpPr>
          <p:cNvPr id="55" name="Shape 55"/>
          <p:cNvSpPr txBox="1"/>
          <p:nvPr/>
        </p:nvSpPr>
        <p:spPr>
          <a:xfrm>
            <a:off x="300025" y="7084525"/>
            <a:ext cx="9384000" cy="312000"/>
          </a:xfrm>
          <a:prstGeom prst="rect">
            <a:avLst/>
          </a:prstGeom>
          <a:noFill/>
          <a:ln>
            <a:noFill/>
          </a:ln>
        </p:spPr>
        <p:txBody>
          <a:bodyPr anchorCtr="0" anchor="t" bIns="91425" lIns="91425" rIns="91425" tIns="91425">
            <a:noAutofit/>
          </a:bodyPr>
          <a:lstStyle/>
          <a:p>
            <a:pPr lvl="0">
              <a:spcBef>
                <a:spcPts val="0"/>
              </a:spcBef>
              <a:buNone/>
            </a:pPr>
            <a:r>
              <a:rPr lang="en-US"/>
              <a:t>Source: </a:t>
            </a:r>
            <a:r>
              <a:rPr lang="en-US" sz="1000" u="sng">
                <a:solidFill>
                  <a:schemeClr val="hlink"/>
                </a:solidFill>
                <a:hlinkClick r:id="rId4"/>
              </a:rPr>
              <a:t>https://goo.gl/oMwhmo</a:t>
            </a:r>
            <a:r>
              <a:rPr lang="en-US" sz="1000">
                <a:solidFill>
                  <a:srgbClr val="444444"/>
                </a:solidFill>
              </a:rPr>
              <a:t> </a:t>
            </a:r>
          </a:p>
        </p:txBody>
      </p:sp>
      <p:pic>
        <p:nvPicPr>
          <p:cNvPr id="56" name="Shape 56"/>
          <p:cNvPicPr preferRelativeResize="0"/>
          <p:nvPr/>
        </p:nvPicPr>
        <p:blipFill>
          <a:blip r:embed="rId5">
            <a:alphaModFix/>
          </a:blip>
          <a:stretch>
            <a:fillRect/>
          </a:stretch>
        </p:blipFill>
        <p:spPr>
          <a:xfrm>
            <a:off x="5449649" y="5461667"/>
            <a:ext cx="3437949" cy="193484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0" name="Shape 60"/>
        <p:cNvGrpSpPr/>
        <p:nvPr/>
      </p:nvGrpSpPr>
      <p:grpSpPr>
        <a:xfrm>
          <a:off x="0" y="0"/>
          <a:ext cx="0" cy="0"/>
          <a:chOff x="0" y="0"/>
          <a:chExt cx="0" cy="0"/>
        </a:xfrm>
      </p:grpSpPr>
      <p:sp>
        <p:nvSpPr>
          <p:cNvPr id="61" name="Shape 61"/>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62" name="Shape 62"/>
          <p:cNvSpPr txBox="1"/>
          <p:nvPr/>
        </p:nvSpPr>
        <p:spPr>
          <a:xfrm>
            <a:off x="914400" y="1828800"/>
            <a:ext cx="8678998" cy="4798799"/>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Shape 63"/>
          <p:cNvSpPr txBox="1"/>
          <p:nvPr/>
        </p:nvSpPr>
        <p:spPr>
          <a:xfrm>
            <a:off x="152400" y="2390169"/>
            <a:ext cx="9520199" cy="4658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64" name="Shape 64"/>
          <p:cNvSpPr txBox="1"/>
          <p:nvPr/>
        </p:nvSpPr>
        <p:spPr>
          <a:xfrm>
            <a:off x="152400" y="1850025"/>
            <a:ext cx="9655498"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Shape 65"/>
          <p:cNvSpPr txBox="1"/>
          <p:nvPr/>
        </p:nvSpPr>
        <p:spPr>
          <a:xfrm>
            <a:off x="396880" y="2236281"/>
            <a:ext cx="9196518"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66" name="Shape 66"/>
          <p:cNvPicPr preferRelativeResize="0"/>
          <p:nvPr/>
        </p:nvPicPr>
        <p:blipFill>
          <a:blip r:embed="rId6">
            <a:alphaModFix/>
          </a:blip>
          <a:stretch>
            <a:fillRect/>
          </a:stretch>
        </p:blipFill>
        <p:spPr>
          <a:xfrm>
            <a:off x="1888450" y="1937250"/>
            <a:ext cx="6334408" cy="47988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70" name="Shape 70"/>
        <p:cNvGrpSpPr/>
        <p:nvPr/>
      </p:nvGrpSpPr>
      <p:grpSpPr>
        <a:xfrm>
          <a:off x="0" y="0"/>
          <a:ext cx="0" cy="0"/>
          <a:chOff x="0" y="0"/>
          <a:chExt cx="0" cy="0"/>
        </a:xfrm>
      </p:grpSpPr>
      <p:sp>
        <p:nvSpPr>
          <p:cNvPr id="71" name="Shape 71"/>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72" name="Shape 72"/>
          <p:cNvSpPr txBox="1"/>
          <p:nvPr/>
        </p:nvSpPr>
        <p:spPr>
          <a:xfrm>
            <a:off x="914400" y="1828800"/>
            <a:ext cx="86790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Shape 73"/>
          <p:cNvSpPr txBox="1"/>
          <p:nvPr/>
        </p:nvSpPr>
        <p:spPr>
          <a:xfrm>
            <a:off x="152400" y="2390169"/>
            <a:ext cx="9520200" cy="4659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74" name="Shape 74"/>
          <p:cNvSpPr txBox="1"/>
          <p:nvPr/>
        </p:nvSpPr>
        <p:spPr>
          <a:xfrm>
            <a:off x="152400" y="1850025"/>
            <a:ext cx="9655500"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Shape 75"/>
          <p:cNvSpPr txBox="1"/>
          <p:nvPr/>
        </p:nvSpPr>
        <p:spPr>
          <a:xfrm>
            <a:off x="396880" y="2236281"/>
            <a:ext cx="91965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76" name="Shape 76"/>
          <p:cNvPicPr preferRelativeResize="0"/>
          <p:nvPr/>
        </p:nvPicPr>
        <p:blipFill>
          <a:blip r:embed="rId6">
            <a:alphaModFix/>
          </a:blip>
          <a:stretch>
            <a:fillRect/>
          </a:stretch>
        </p:blipFill>
        <p:spPr>
          <a:xfrm>
            <a:off x="1745287" y="1953025"/>
            <a:ext cx="6334416" cy="47988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80" name="Shape 80"/>
        <p:cNvGrpSpPr/>
        <p:nvPr/>
      </p:nvGrpSpPr>
      <p:grpSpPr>
        <a:xfrm>
          <a:off x="0" y="0"/>
          <a:ext cx="0" cy="0"/>
          <a:chOff x="0" y="0"/>
          <a:chExt cx="0" cy="0"/>
        </a:xfrm>
      </p:grpSpPr>
      <p:sp>
        <p:nvSpPr>
          <p:cNvPr id="81" name="Shape 81"/>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82" name="Shape 82"/>
          <p:cNvSpPr txBox="1"/>
          <p:nvPr/>
        </p:nvSpPr>
        <p:spPr>
          <a:xfrm>
            <a:off x="914400" y="1828800"/>
            <a:ext cx="86790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Shape 83"/>
          <p:cNvSpPr txBox="1"/>
          <p:nvPr/>
        </p:nvSpPr>
        <p:spPr>
          <a:xfrm>
            <a:off x="152400" y="2390169"/>
            <a:ext cx="9520200" cy="4659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84" name="Shape 84"/>
          <p:cNvSpPr txBox="1"/>
          <p:nvPr/>
        </p:nvSpPr>
        <p:spPr>
          <a:xfrm>
            <a:off x="152400" y="1850025"/>
            <a:ext cx="9655500"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Shape 85"/>
          <p:cNvSpPr txBox="1"/>
          <p:nvPr/>
        </p:nvSpPr>
        <p:spPr>
          <a:xfrm>
            <a:off x="396880" y="2236281"/>
            <a:ext cx="91965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86" name="Shape 86"/>
          <p:cNvPicPr preferRelativeResize="0"/>
          <p:nvPr/>
        </p:nvPicPr>
        <p:blipFill>
          <a:blip r:embed="rId6">
            <a:alphaModFix/>
          </a:blip>
          <a:stretch>
            <a:fillRect/>
          </a:stretch>
        </p:blipFill>
        <p:spPr>
          <a:xfrm>
            <a:off x="1422925" y="1956150"/>
            <a:ext cx="7661950" cy="45441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0" name="Shape 90"/>
        <p:cNvGrpSpPr/>
        <p:nvPr/>
      </p:nvGrpSpPr>
      <p:grpSpPr>
        <a:xfrm>
          <a:off x="0" y="0"/>
          <a:ext cx="0" cy="0"/>
          <a:chOff x="0" y="0"/>
          <a:chExt cx="0" cy="0"/>
        </a:xfrm>
      </p:grpSpPr>
      <p:sp>
        <p:nvSpPr>
          <p:cNvPr id="91" name="Shape 91"/>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92" name="Shape 92"/>
          <p:cNvSpPr txBox="1"/>
          <p:nvPr/>
        </p:nvSpPr>
        <p:spPr>
          <a:xfrm>
            <a:off x="914400" y="1828800"/>
            <a:ext cx="86790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Shape 93"/>
          <p:cNvSpPr txBox="1"/>
          <p:nvPr/>
        </p:nvSpPr>
        <p:spPr>
          <a:xfrm>
            <a:off x="319900" y="2722844"/>
            <a:ext cx="9520200" cy="4659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94" name="Shape 94"/>
          <p:cNvSpPr txBox="1"/>
          <p:nvPr/>
        </p:nvSpPr>
        <p:spPr>
          <a:xfrm>
            <a:off x="396880" y="2236281"/>
            <a:ext cx="91965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95" name="Shape 95"/>
          <p:cNvPicPr preferRelativeResize="0"/>
          <p:nvPr/>
        </p:nvPicPr>
        <p:blipFill>
          <a:blip r:embed="rId5">
            <a:alphaModFix/>
          </a:blip>
          <a:stretch>
            <a:fillRect/>
          </a:stretch>
        </p:blipFill>
        <p:spPr>
          <a:xfrm>
            <a:off x="1257125" y="1572550"/>
            <a:ext cx="7668265" cy="58093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